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5"/>
  </p:notesMasterIdLst>
  <p:sldIdLst>
    <p:sldId id="339" r:id="rId3"/>
    <p:sldId id="340" r:id="rId4"/>
    <p:sldId id="258" r:id="rId5"/>
    <p:sldId id="338" r:id="rId6"/>
    <p:sldId id="256" r:id="rId7"/>
    <p:sldId id="259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314" r:id="rId16"/>
    <p:sldId id="305" r:id="rId17"/>
    <p:sldId id="269" r:id="rId18"/>
    <p:sldId id="318" r:id="rId19"/>
    <p:sldId id="321" r:id="rId20"/>
    <p:sldId id="322" r:id="rId21"/>
    <p:sldId id="323" r:id="rId22"/>
    <p:sldId id="315" r:id="rId23"/>
    <p:sldId id="316" r:id="rId24"/>
    <p:sldId id="324" r:id="rId25"/>
    <p:sldId id="325" r:id="rId26"/>
    <p:sldId id="326" r:id="rId27"/>
    <p:sldId id="327" r:id="rId28"/>
    <p:sldId id="328" r:id="rId29"/>
    <p:sldId id="306" r:id="rId30"/>
    <p:sldId id="307" r:id="rId31"/>
    <p:sldId id="308" r:id="rId32"/>
    <p:sldId id="309" r:id="rId33"/>
    <p:sldId id="310" r:id="rId34"/>
    <p:sldId id="311" r:id="rId35"/>
    <p:sldId id="329" r:id="rId36"/>
    <p:sldId id="332" r:id="rId37"/>
    <p:sldId id="333" r:id="rId38"/>
    <p:sldId id="334" r:id="rId39"/>
    <p:sldId id="335" r:id="rId40"/>
    <p:sldId id="336" r:id="rId41"/>
    <p:sldId id="330" r:id="rId42"/>
    <p:sldId id="341" r:id="rId43"/>
    <p:sldId id="344" r:id="rId44"/>
    <p:sldId id="345" r:id="rId45"/>
    <p:sldId id="346" r:id="rId46"/>
    <p:sldId id="347" r:id="rId47"/>
    <p:sldId id="348" r:id="rId48"/>
    <p:sldId id="349" r:id="rId49"/>
    <p:sldId id="351" r:id="rId50"/>
    <p:sldId id="352" r:id="rId51"/>
    <p:sldId id="353" r:id="rId52"/>
    <p:sldId id="354" r:id="rId53"/>
    <p:sldId id="355" r:id="rId5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  <a:srgbClr val="25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89" d="100"/>
          <a:sy n="89" d="100"/>
        </p:scale>
        <p:origin x="624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206A1-380D-428B-85DE-A80959CE81C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16E7F-CB2E-4D51-B793-3097CC19F9A9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52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01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53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641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4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192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156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69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023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124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348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68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E7551-279C-4303-BBED-C85B2AC51BB7}" type="datetimeFigureOut">
              <a:rPr lang="pt-BR" smtClean="0"/>
              <a:pPr/>
              <a:t>20/09/2015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D9628-EF0E-4BFC-998B-296684D8B95B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20/09/2015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8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3.gif"/><Relationship Id="rId4" Type="http://schemas.openxmlformats.org/officeDocument/2006/relationships/image" Target="../media/image4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5B9BD5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rgbClr val="5B9BD5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973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0" y="3050141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Páscoa e a Ceia</a:t>
            </a:r>
            <a:endParaRPr lang="pt-BR" sz="45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163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575163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rgbClr val="E7E6E6">
                    <a:lumMod val="25000"/>
                  </a:srgbClr>
                </a:solidFill>
              </a:rPr>
              <a:t>Eclesiologia II:</a:t>
            </a:r>
            <a:endParaRPr lang="pt-BR" sz="4000" u="sng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0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115616" y="404664"/>
            <a:ext cx="756084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b="1" dirty="0" smtClean="0">
                <a:solidFill>
                  <a:srgbClr val="C00000"/>
                </a:solidFill>
              </a:rPr>
              <a:t>O que é a ceia?</a:t>
            </a:r>
          </a:p>
          <a:p>
            <a:endParaRPr lang="pt-BR" sz="4200" b="1" dirty="0">
              <a:solidFill>
                <a:srgbClr val="C00000"/>
              </a:solidFill>
            </a:endParaRPr>
          </a:p>
          <a:p>
            <a:r>
              <a:rPr lang="pt-BR" sz="4200" b="1" dirty="0" smtClean="0">
                <a:solidFill>
                  <a:srgbClr val="C00000"/>
                </a:solidFill>
              </a:rPr>
              <a:t>Por que celebrar a ceia?</a:t>
            </a:r>
          </a:p>
          <a:p>
            <a:endParaRPr lang="pt-BR" sz="4200" b="1" dirty="0">
              <a:solidFill>
                <a:srgbClr val="C00000"/>
              </a:solidFill>
            </a:endParaRPr>
          </a:p>
          <a:p>
            <a:r>
              <a:rPr lang="pt-BR" sz="4200" b="1" dirty="0" smtClean="0">
                <a:solidFill>
                  <a:srgbClr val="C00000"/>
                </a:solidFill>
              </a:rPr>
              <a:t>Como celebrar a ceia?</a:t>
            </a:r>
          </a:p>
          <a:p>
            <a:endParaRPr lang="pt-BR" sz="4200" b="1" dirty="0">
              <a:solidFill>
                <a:srgbClr val="C00000"/>
              </a:solidFill>
            </a:endParaRPr>
          </a:p>
          <a:p>
            <a:r>
              <a:rPr lang="pt-BR" sz="4200" b="1" dirty="0" smtClean="0">
                <a:solidFill>
                  <a:srgbClr val="C00000"/>
                </a:solidFill>
              </a:rPr>
              <a:t>O que é o pessach?</a:t>
            </a:r>
          </a:p>
          <a:p>
            <a:endParaRPr lang="pt-BR" sz="4200" b="1" dirty="0">
              <a:solidFill>
                <a:srgbClr val="C00000"/>
              </a:solidFill>
            </a:endParaRPr>
          </a:p>
          <a:p>
            <a:r>
              <a:rPr lang="pt-BR" sz="4200" b="1" dirty="0" smtClean="0">
                <a:solidFill>
                  <a:srgbClr val="C00000"/>
                </a:solidFill>
              </a:rPr>
              <a:t>Como celebrar o pessach?</a:t>
            </a:r>
            <a:endParaRPr lang="pt-BR" sz="4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15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71472" y="214290"/>
            <a:ext cx="7929618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Cristãos devem celebrar a páscoa?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de cantos arredondados 7"/>
          <p:cNvSpPr/>
          <p:nvPr/>
        </p:nvSpPr>
        <p:spPr>
          <a:xfrm>
            <a:off x="285720" y="2071678"/>
            <a:ext cx="8501122" cy="4500594"/>
          </a:xfrm>
          <a:prstGeom prst="roundRect">
            <a:avLst>
              <a:gd name="adj" fmla="val 2114"/>
            </a:avLst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28596" y="2143116"/>
            <a:ext cx="8286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 este dia vos será por memória, e celebrá-lo-eis por festa ao SENHOR; nas vossas gerações o celebrareis </a:t>
            </a:r>
            <a:r>
              <a:rPr lang="pt-BR" sz="28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por estatuto perpétuo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571736" y="1512174"/>
            <a:ext cx="41434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b="1" dirty="0" smtClean="0"/>
              <a:t>Ex 12.14    1Co 5.7-8</a:t>
            </a:r>
            <a:endParaRPr lang="pt-BR" sz="35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85720" y="3786190"/>
            <a:ext cx="87154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Alimpai-vos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pois, do fermento velho, para que sejais </a:t>
            </a:r>
            <a:r>
              <a:rPr lang="pt-BR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uma nova massa, assim como estais sem fermento. Porque Cristo, nossa páscoa, foi sacrificado por </a:t>
            </a:r>
            <a:r>
              <a:rPr lang="pt-BR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nós. </a:t>
            </a:r>
            <a:r>
              <a:rPr lang="pt-BR" sz="2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Pelo </a:t>
            </a:r>
            <a:r>
              <a:rPr lang="pt-BR" sz="28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façamos festa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não com o fermento velho, nem com o fermento da maldade e da malícia, mas com os </a:t>
            </a:r>
            <a:r>
              <a:rPr lang="pt-BR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asmos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da sinceridade e da verdade.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Significado do </a:t>
            </a:r>
            <a:r>
              <a:rPr lang="pt-BR" sz="4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pessach</a:t>
            </a:r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89038"/>
            <a:ext cx="288925" cy="288925"/>
          </a:xfrm>
          <a:prstGeom prst="rect">
            <a:avLst/>
          </a:prstGeom>
          <a:noFill/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66725" y="1128713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01650" y="1082675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>
                <a:solidFill>
                  <a:schemeClr val="bg1"/>
                </a:solidFill>
              </a:rPr>
              <a:t>Educacional 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5" name="Picture 16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0" y="2827333"/>
            <a:ext cx="288925" cy="288925"/>
          </a:xfrm>
          <a:prstGeom prst="rect">
            <a:avLst/>
          </a:prstGeom>
          <a:noFill/>
        </p:spPr>
      </p:pic>
      <p:sp>
        <p:nvSpPr>
          <p:cNvPr id="16" name="AutoShape 17"/>
          <p:cNvSpPr>
            <a:spLocks noChangeArrowheads="1"/>
          </p:cNvSpPr>
          <p:nvPr/>
        </p:nvSpPr>
        <p:spPr bwMode="auto">
          <a:xfrm>
            <a:off x="458788" y="2767008"/>
            <a:ext cx="2449512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17" name="Picture 18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0" y="4822834"/>
            <a:ext cx="288925" cy="288925"/>
          </a:xfrm>
          <a:prstGeom prst="rect">
            <a:avLst/>
          </a:prstGeom>
          <a:noFill/>
        </p:spPr>
      </p:pic>
      <p:sp>
        <p:nvSpPr>
          <p:cNvPr id="18" name="AutoShape 19"/>
          <p:cNvSpPr>
            <a:spLocks noChangeArrowheads="1"/>
          </p:cNvSpPr>
          <p:nvPr/>
        </p:nvSpPr>
        <p:spPr bwMode="auto">
          <a:xfrm>
            <a:off x="458788" y="4762509"/>
            <a:ext cx="2449512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420688" y="2714620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solidFill>
                  <a:schemeClr val="bg1"/>
                </a:solidFill>
              </a:rPr>
              <a:t>Profético 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93713" y="4714884"/>
            <a:ext cx="2774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solidFill>
                  <a:schemeClr val="bg1"/>
                </a:solidFill>
              </a:rPr>
              <a:t>Devocional 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539878" y="1637402"/>
            <a:ext cx="7929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 </a:t>
            </a:r>
            <a:r>
              <a:rPr lang="pt-BR" sz="3200" b="1" dirty="0" smtClean="0"/>
              <a:t>Relembrar o que Ele fez</a:t>
            </a:r>
          </a:p>
          <a:p>
            <a:r>
              <a:rPr lang="pt-BR" sz="3200" b="1" dirty="0" smtClean="0">
                <a:sym typeface="Wingdings"/>
              </a:rPr>
              <a:t> </a:t>
            </a:r>
            <a:r>
              <a:rPr lang="pt-BR" sz="3200" b="1" dirty="0" smtClean="0"/>
              <a:t>Passar o que Deus fez às gerações futuras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539878" y="3153472"/>
            <a:ext cx="8286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 </a:t>
            </a:r>
            <a:r>
              <a:rPr lang="pt-BR" sz="3200" b="1" dirty="0" smtClean="0"/>
              <a:t>O cordeiro representa o Messias (Cristo)</a:t>
            </a:r>
          </a:p>
          <a:p>
            <a:r>
              <a:rPr lang="pt-BR" sz="3200" b="1" dirty="0" smtClean="0">
                <a:sym typeface="Wingdings"/>
              </a:rPr>
              <a:t> </a:t>
            </a:r>
            <a:r>
              <a:rPr lang="pt-BR" sz="3200" b="1" dirty="0" smtClean="0"/>
              <a:t>Esperança no libertador </a:t>
            </a:r>
          </a:p>
          <a:p>
            <a:r>
              <a:rPr lang="pt-BR" sz="3200" b="1" dirty="0" smtClean="0">
                <a:sym typeface="Wingdings"/>
              </a:rPr>
              <a:t> </a:t>
            </a:r>
            <a:r>
              <a:rPr lang="pt-BR" sz="3200" b="1" dirty="0" smtClean="0"/>
              <a:t>Aguardamos o Messias na vinda final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539878" y="5132799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 </a:t>
            </a:r>
            <a:r>
              <a:rPr lang="pt-BR" sz="3200" b="1" dirty="0" smtClean="0"/>
              <a:t>Reforça a crença em Deus</a:t>
            </a:r>
          </a:p>
          <a:p>
            <a:r>
              <a:rPr lang="pt-BR" sz="3200" b="1" dirty="0" smtClean="0">
                <a:sym typeface="Wingdings"/>
              </a:rPr>
              <a:t> </a:t>
            </a:r>
            <a:r>
              <a:rPr lang="pt-BR" sz="3200" b="1" dirty="0" smtClean="0"/>
              <a:t>Apregoa o sacrifício do Messias </a:t>
            </a:r>
          </a:p>
          <a:p>
            <a:r>
              <a:rPr lang="pt-BR" sz="3200" b="1" dirty="0" smtClean="0">
                <a:sym typeface="Wingdings"/>
              </a:rPr>
              <a:t> Anuncia </a:t>
            </a:r>
            <a:r>
              <a:rPr lang="pt-BR" sz="3200" b="1" dirty="0" smtClean="0"/>
              <a:t>a esperança na vinda (2a) do Messias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4" grpId="0"/>
      <p:bldP spid="16" grpId="0" animBg="1"/>
      <p:bldP spid="18" grpId="0" animBg="1"/>
      <p:bldP spid="19" grpId="0"/>
      <p:bldP spid="20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Palavras chaves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89038"/>
            <a:ext cx="288925" cy="288925"/>
          </a:xfrm>
          <a:prstGeom prst="rect">
            <a:avLst/>
          </a:prstGeom>
          <a:noFill/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66725" y="1128713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01650" y="1082675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Pessach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2968770" y="1084425"/>
            <a:ext cx="7032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Páscoa/ “</a:t>
            </a:r>
            <a:r>
              <a:rPr lang="pt-BR" sz="3200" b="1" i="1" dirty="0" smtClean="0">
                <a:sym typeface="Wingdings"/>
              </a:rPr>
              <a:t>passar sobre” </a:t>
            </a:r>
            <a:r>
              <a:rPr lang="pt-BR" sz="3200" b="1" i="1" dirty="0" smtClean="0">
                <a:latin typeface="Hebrew" pitchFamily="34" charset="0"/>
                <a:sym typeface="Wingdings"/>
              </a:rPr>
              <a:t>md </a:t>
            </a:r>
            <a:r>
              <a:rPr lang="pt-BR" sz="3200" b="1" i="1" dirty="0" smtClean="0">
                <a:latin typeface="Arial" pitchFamily="34" charset="0"/>
                <a:cs typeface="Arial" pitchFamily="34" charset="0"/>
                <a:sym typeface="Wingdings"/>
              </a:rPr>
              <a:t>- </a:t>
            </a:r>
            <a:r>
              <a:rPr lang="pt-BR" sz="3200" b="1" i="1" dirty="0" err="1" smtClean="0">
                <a:latin typeface="Arial" pitchFamily="34" charset="0"/>
                <a:cs typeface="Arial" pitchFamily="34" charset="0"/>
                <a:sym typeface="Wingdings"/>
              </a:rPr>
              <a:t>dam</a:t>
            </a:r>
            <a:endParaRPr lang="pt-BR" sz="32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285720" y="3000372"/>
            <a:ext cx="8501122" cy="3571900"/>
          </a:xfrm>
          <a:prstGeom prst="roundRect">
            <a:avLst>
              <a:gd name="adj" fmla="val 2114"/>
            </a:avLst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428596" y="3000372"/>
            <a:ext cx="84296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Ex12.26-27</a:t>
            </a:r>
          </a:p>
          <a:p>
            <a:endParaRPr lang="pt-BR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Quando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vossos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filhos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perguntarem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rito</a:t>
            </a:r>
            <a:r>
              <a:rPr lang="en-US" sz="2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Respondereis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É o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sacrifício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Páscoa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SENHOR,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passou</a:t>
            </a:r>
            <a:r>
              <a:rPr lang="en-US" sz="2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2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cima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das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casas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dos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filhos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Israel no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Egito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quando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feriu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egípcios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livrou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as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nossas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casas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Então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o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povo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inclinou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adorou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4" grpId="0"/>
      <p:bldP spid="30" grpId="0"/>
      <p:bldP spid="21" grpId="0" animBg="1"/>
      <p:bldP spid="2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Palavras chaves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89038"/>
            <a:ext cx="288925" cy="288925"/>
          </a:xfrm>
          <a:prstGeom prst="rect">
            <a:avLst/>
          </a:prstGeom>
          <a:noFill/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66725" y="1128713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01650" y="1082675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Pessach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2968770" y="1084425"/>
            <a:ext cx="6175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Páscoa/ “</a:t>
            </a:r>
            <a:r>
              <a:rPr lang="pt-BR" sz="3200" b="1" i="1" dirty="0" smtClean="0">
                <a:sym typeface="Wingdings"/>
              </a:rPr>
              <a:t>passar sobre”</a:t>
            </a:r>
            <a:r>
              <a:rPr lang="pt-BR" sz="3200" b="1" i="1" dirty="0" smtClean="0">
                <a:latin typeface="Hebrew" pitchFamily="34" charset="0"/>
                <a:sym typeface="Wingdings"/>
              </a:rPr>
              <a:t>md </a:t>
            </a:r>
            <a:r>
              <a:rPr lang="pt-BR" sz="3200" b="1" i="1" dirty="0" smtClean="0">
                <a:latin typeface="Arial" pitchFamily="34" charset="0"/>
                <a:cs typeface="Arial" pitchFamily="34" charset="0"/>
                <a:sym typeface="Wingdings"/>
              </a:rPr>
              <a:t>- </a:t>
            </a:r>
            <a:r>
              <a:rPr lang="pt-BR" sz="3200" b="1" i="1" dirty="0" err="1" smtClean="0">
                <a:latin typeface="Arial" pitchFamily="34" charset="0"/>
                <a:cs typeface="Arial" pitchFamily="34" charset="0"/>
                <a:sym typeface="Wingdings"/>
              </a:rPr>
              <a:t>dam</a:t>
            </a:r>
            <a:r>
              <a:rPr lang="pt-BR" sz="3200" b="1" i="1" dirty="0" smtClean="0">
                <a:sym typeface="Wingdings"/>
              </a:rPr>
              <a:t> </a:t>
            </a:r>
            <a:endParaRPr lang="pt-BR" sz="3200" b="1" i="1" dirty="0" smtClean="0"/>
          </a:p>
        </p:txBody>
      </p:sp>
      <p:pic>
        <p:nvPicPr>
          <p:cNvPr id="11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2090187"/>
            <a:ext cx="288925" cy="288925"/>
          </a:xfrm>
          <a:prstGeom prst="rect">
            <a:avLst/>
          </a:prstGeom>
          <a:noFill/>
        </p:spPr>
      </p:pic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480623" y="202986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15548" y="198382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Haggadah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2995547" y="1928802"/>
            <a:ext cx="4446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História da páscoa</a:t>
            </a:r>
            <a:endParaRPr lang="pt-BR" sz="3200" b="1" i="1" dirty="0" smtClean="0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285720" y="3857628"/>
            <a:ext cx="8501122" cy="2714644"/>
          </a:xfrm>
          <a:prstGeom prst="roundRect">
            <a:avLst>
              <a:gd name="adj" fmla="val 2114"/>
            </a:avLst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/>
          <p:cNvSpPr txBox="1"/>
          <p:nvPr/>
        </p:nvSpPr>
        <p:spPr>
          <a:xfrm>
            <a:off x="428596" y="4042010"/>
            <a:ext cx="8429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Ex12.24</a:t>
            </a:r>
          </a:p>
          <a:p>
            <a:endParaRPr lang="pt-BR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Guardai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pois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isto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estatuto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vós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outros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vossos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filhos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sempre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Palavras chaves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89038"/>
            <a:ext cx="288925" cy="288925"/>
          </a:xfrm>
          <a:prstGeom prst="rect">
            <a:avLst/>
          </a:prstGeom>
          <a:noFill/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66725" y="1128713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01650" y="1082675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Pessach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2968770" y="1084425"/>
            <a:ext cx="5960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Páscoa/ “</a:t>
            </a:r>
            <a:r>
              <a:rPr lang="pt-BR" sz="3200" b="1" i="1" dirty="0" smtClean="0">
                <a:sym typeface="Wingdings"/>
              </a:rPr>
              <a:t>passar sobre”</a:t>
            </a:r>
            <a:r>
              <a:rPr lang="pt-BR" sz="3200" b="1" i="1" dirty="0" smtClean="0">
                <a:latin typeface="Hebrew" pitchFamily="34" charset="0"/>
                <a:sym typeface="Wingdings"/>
              </a:rPr>
              <a:t>md </a:t>
            </a:r>
            <a:r>
              <a:rPr lang="pt-BR" sz="3200" b="1" i="1" dirty="0" smtClean="0">
                <a:latin typeface="Arial" pitchFamily="34" charset="0"/>
                <a:cs typeface="Arial" pitchFamily="34" charset="0"/>
                <a:sym typeface="Wingdings"/>
              </a:rPr>
              <a:t>- </a:t>
            </a:r>
            <a:r>
              <a:rPr lang="pt-BR" sz="3200" b="1" i="1" dirty="0" err="1" smtClean="0">
                <a:latin typeface="Arial" pitchFamily="34" charset="0"/>
                <a:cs typeface="Arial" pitchFamily="34" charset="0"/>
                <a:sym typeface="Wingdings"/>
              </a:rPr>
              <a:t>dam</a:t>
            </a:r>
            <a:r>
              <a:rPr lang="pt-BR" sz="3200" b="1" i="1" dirty="0" smtClean="0">
                <a:sym typeface="Wingdings"/>
              </a:rPr>
              <a:t> </a:t>
            </a:r>
            <a:endParaRPr lang="pt-BR" sz="3200" b="1" i="1" dirty="0" smtClean="0"/>
          </a:p>
        </p:txBody>
      </p:sp>
      <p:pic>
        <p:nvPicPr>
          <p:cNvPr id="11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2090187"/>
            <a:ext cx="288925" cy="288925"/>
          </a:xfrm>
          <a:prstGeom prst="rect">
            <a:avLst/>
          </a:prstGeom>
          <a:noFill/>
        </p:spPr>
      </p:pic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480623" y="202986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15548" y="198382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Haggadah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2995547" y="1928802"/>
            <a:ext cx="4446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História da páscoa</a:t>
            </a:r>
            <a:endParaRPr lang="pt-BR" sz="3200" b="1" i="1" dirty="0" smtClean="0"/>
          </a:p>
        </p:txBody>
      </p:sp>
      <p:pic>
        <p:nvPicPr>
          <p:cNvPr id="20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3035297"/>
            <a:ext cx="288925" cy="288925"/>
          </a:xfrm>
          <a:prstGeom prst="rect">
            <a:avLst/>
          </a:prstGeom>
          <a:noFill/>
        </p:spPr>
      </p:pic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480623" y="297497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515548" y="292893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Hesseder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041227" y="2889905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Noite de comemoração</a:t>
            </a:r>
            <a:endParaRPr lang="pt-BR" sz="32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Palavras chaves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89038"/>
            <a:ext cx="288925" cy="288925"/>
          </a:xfrm>
          <a:prstGeom prst="rect">
            <a:avLst/>
          </a:prstGeom>
          <a:noFill/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66725" y="1128713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01650" y="1082675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Pessach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2968770" y="1084425"/>
            <a:ext cx="6175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Páscoa/ “</a:t>
            </a:r>
            <a:r>
              <a:rPr lang="pt-BR" sz="3200" b="1" i="1" dirty="0" smtClean="0">
                <a:sym typeface="Wingdings"/>
              </a:rPr>
              <a:t>passar sobre” </a:t>
            </a:r>
            <a:r>
              <a:rPr lang="pt-BR" sz="3200" b="1" i="1" dirty="0" smtClean="0">
                <a:latin typeface="Hebrew" pitchFamily="34" charset="0"/>
                <a:sym typeface="Wingdings"/>
              </a:rPr>
              <a:t>md </a:t>
            </a:r>
            <a:r>
              <a:rPr lang="pt-BR" sz="3200" b="1" i="1" dirty="0" smtClean="0">
                <a:latin typeface="Arial" pitchFamily="34" charset="0"/>
                <a:cs typeface="Arial" pitchFamily="34" charset="0"/>
                <a:sym typeface="Wingdings"/>
              </a:rPr>
              <a:t>- </a:t>
            </a:r>
            <a:r>
              <a:rPr lang="pt-BR" sz="3200" b="1" i="1" dirty="0" err="1" smtClean="0">
                <a:latin typeface="Arial" pitchFamily="34" charset="0"/>
                <a:cs typeface="Arial" pitchFamily="34" charset="0"/>
                <a:sym typeface="Wingdings"/>
              </a:rPr>
              <a:t>dam</a:t>
            </a:r>
            <a:r>
              <a:rPr lang="pt-BR" sz="3200" b="1" i="1" dirty="0" smtClean="0">
                <a:sym typeface="Wingdings"/>
              </a:rPr>
              <a:t> </a:t>
            </a:r>
            <a:endParaRPr lang="pt-BR" sz="3200" b="1" i="1" dirty="0" smtClean="0"/>
          </a:p>
        </p:txBody>
      </p:sp>
      <p:pic>
        <p:nvPicPr>
          <p:cNvPr id="11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2090187"/>
            <a:ext cx="288925" cy="288925"/>
          </a:xfrm>
          <a:prstGeom prst="rect">
            <a:avLst/>
          </a:prstGeom>
          <a:noFill/>
        </p:spPr>
      </p:pic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480623" y="202986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15548" y="198382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Haggadah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2995547" y="1928802"/>
            <a:ext cx="4446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História da páscoa</a:t>
            </a:r>
            <a:endParaRPr lang="pt-BR" sz="3200" b="1" i="1" dirty="0" smtClean="0"/>
          </a:p>
        </p:txBody>
      </p:sp>
      <p:pic>
        <p:nvPicPr>
          <p:cNvPr id="20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3035297"/>
            <a:ext cx="288925" cy="288925"/>
          </a:xfrm>
          <a:prstGeom prst="rect">
            <a:avLst/>
          </a:prstGeom>
          <a:noFill/>
        </p:spPr>
      </p:pic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480623" y="297497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515548" y="292893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Hesseder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041227" y="2889905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Noite de comemoração</a:t>
            </a:r>
            <a:endParaRPr lang="pt-BR" sz="3200" b="1" i="1" dirty="0" smtClean="0"/>
          </a:p>
        </p:txBody>
      </p:sp>
      <p:pic>
        <p:nvPicPr>
          <p:cNvPr id="18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3989749"/>
            <a:ext cx="288925" cy="288925"/>
          </a:xfrm>
          <a:prstGeom prst="rect">
            <a:avLst/>
          </a:prstGeom>
          <a:noFill/>
        </p:spPr>
      </p:pic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480623" y="3929424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515548" y="3883386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Seder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3041227" y="3844357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Ritual/ culto/ memorial</a:t>
            </a:r>
            <a:endParaRPr lang="pt-BR" sz="32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Palavras chaves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89038"/>
            <a:ext cx="288925" cy="288925"/>
          </a:xfrm>
          <a:prstGeom prst="rect">
            <a:avLst/>
          </a:prstGeom>
          <a:noFill/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66725" y="1128713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01650" y="1082675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Pessach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2968770" y="1084425"/>
            <a:ext cx="6175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Páscoa/ “</a:t>
            </a:r>
            <a:r>
              <a:rPr lang="pt-BR" sz="3200" b="1" i="1" dirty="0" smtClean="0">
                <a:sym typeface="Wingdings"/>
              </a:rPr>
              <a:t>passar sobre”</a:t>
            </a:r>
            <a:r>
              <a:rPr lang="pt-BR" sz="3200" b="1" i="1" dirty="0" smtClean="0">
                <a:latin typeface="Hebrew" pitchFamily="34" charset="0"/>
                <a:sym typeface="Wingdings"/>
              </a:rPr>
              <a:t>md </a:t>
            </a:r>
            <a:r>
              <a:rPr lang="pt-BR" sz="3200" b="1" i="1" dirty="0" smtClean="0">
                <a:latin typeface="Arial" pitchFamily="34" charset="0"/>
                <a:cs typeface="Arial" pitchFamily="34" charset="0"/>
                <a:sym typeface="Wingdings"/>
              </a:rPr>
              <a:t>- </a:t>
            </a:r>
            <a:r>
              <a:rPr lang="pt-BR" sz="3200" b="1" i="1" dirty="0" err="1" smtClean="0">
                <a:latin typeface="Arial" pitchFamily="34" charset="0"/>
                <a:cs typeface="Arial" pitchFamily="34" charset="0"/>
                <a:sym typeface="Wingdings"/>
              </a:rPr>
              <a:t>dam</a:t>
            </a:r>
            <a:r>
              <a:rPr lang="pt-BR" sz="3200" b="1" i="1" dirty="0" smtClean="0">
                <a:sym typeface="Wingdings"/>
              </a:rPr>
              <a:t> </a:t>
            </a:r>
            <a:endParaRPr lang="pt-BR" sz="3200" b="1" i="1" dirty="0" smtClean="0"/>
          </a:p>
        </p:txBody>
      </p:sp>
      <p:pic>
        <p:nvPicPr>
          <p:cNvPr id="11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2090187"/>
            <a:ext cx="288925" cy="288925"/>
          </a:xfrm>
          <a:prstGeom prst="rect">
            <a:avLst/>
          </a:prstGeom>
          <a:noFill/>
        </p:spPr>
      </p:pic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480623" y="202986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15548" y="198382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Haggadah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2995547" y="1928802"/>
            <a:ext cx="4446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História da páscoa</a:t>
            </a:r>
            <a:endParaRPr lang="pt-BR" sz="3200" b="1" i="1" dirty="0" smtClean="0"/>
          </a:p>
        </p:txBody>
      </p:sp>
      <p:pic>
        <p:nvPicPr>
          <p:cNvPr id="20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3035297"/>
            <a:ext cx="288925" cy="288925"/>
          </a:xfrm>
          <a:prstGeom prst="rect">
            <a:avLst/>
          </a:prstGeom>
          <a:noFill/>
        </p:spPr>
      </p:pic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480623" y="297497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515548" y="292893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Hesseder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041227" y="2889905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Noite de comemoração</a:t>
            </a:r>
            <a:endParaRPr lang="pt-BR" sz="3200" b="1" i="1" dirty="0" smtClean="0"/>
          </a:p>
        </p:txBody>
      </p:sp>
      <p:pic>
        <p:nvPicPr>
          <p:cNvPr id="18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3989749"/>
            <a:ext cx="288925" cy="288925"/>
          </a:xfrm>
          <a:prstGeom prst="rect">
            <a:avLst/>
          </a:prstGeom>
          <a:noFill/>
        </p:spPr>
      </p:pic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480623" y="3929424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515548" y="3883386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Seder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3041227" y="3844357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Ritual/ culto/ memorial</a:t>
            </a:r>
            <a:endParaRPr lang="pt-BR" sz="3200" b="1" i="1" dirty="0" smtClean="0"/>
          </a:p>
        </p:txBody>
      </p:sp>
      <p:pic>
        <p:nvPicPr>
          <p:cNvPr id="26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4847005"/>
            <a:ext cx="288925" cy="288925"/>
          </a:xfrm>
          <a:prstGeom prst="rect">
            <a:avLst/>
          </a:prstGeom>
          <a:noFill/>
        </p:spPr>
      </p:pic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480623" y="4786680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515548" y="4740642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bg1"/>
                </a:solidFill>
              </a:rPr>
              <a:t>Matzah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3041227" y="4701613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Pão sem fermento</a:t>
            </a:r>
            <a:endParaRPr lang="pt-BR" sz="3200" b="1" i="1" dirty="0" smtClean="0"/>
          </a:p>
        </p:txBody>
      </p:sp>
      <p:sp>
        <p:nvSpPr>
          <p:cNvPr id="31" name="Retângulo de cantos arredondados 30"/>
          <p:cNvSpPr/>
          <p:nvPr/>
        </p:nvSpPr>
        <p:spPr>
          <a:xfrm>
            <a:off x="285720" y="1071546"/>
            <a:ext cx="8501122" cy="2714644"/>
          </a:xfrm>
          <a:prstGeom prst="roundRect">
            <a:avLst>
              <a:gd name="adj" fmla="val 2114"/>
            </a:avLst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/>
          <p:cNvSpPr txBox="1"/>
          <p:nvPr/>
        </p:nvSpPr>
        <p:spPr>
          <a:xfrm>
            <a:off x="428596" y="1255928"/>
            <a:ext cx="8429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Ex12.20</a:t>
            </a:r>
          </a:p>
          <a:p>
            <a:endParaRPr lang="pt-BR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Nenhuma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coisa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levedada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comereis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as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vossas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habitações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comereis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pães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asmos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/>
      <p:bldP spid="31" grpId="0" animBg="1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Palavras chaves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89038"/>
            <a:ext cx="288925" cy="288925"/>
          </a:xfrm>
          <a:prstGeom prst="rect">
            <a:avLst/>
          </a:prstGeom>
          <a:noFill/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66725" y="1128713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01650" y="1082675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Pessach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2968770" y="1084425"/>
            <a:ext cx="6175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Páscoa/ “</a:t>
            </a:r>
            <a:r>
              <a:rPr lang="pt-BR" sz="3200" b="1" i="1" dirty="0" smtClean="0">
                <a:sym typeface="Wingdings"/>
              </a:rPr>
              <a:t>passar sobre”</a:t>
            </a:r>
            <a:r>
              <a:rPr lang="pt-BR" sz="3200" b="1" i="1" dirty="0" smtClean="0">
                <a:latin typeface="Hebrew" pitchFamily="34" charset="0"/>
                <a:sym typeface="Wingdings"/>
              </a:rPr>
              <a:t>md </a:t>
            </a:r>
            <a:r>
              <a:rPr lang="pt-BR" sz="3200" b="1" i="1" dirty="0" smtClean="0">
                <a:latin typeface="Arial" pitchFamily="34" charset="0"/>
                <a:cs typeface="Arial" pitchFamily="34" charset="0"/>
                <a:sym typeface="Wingdings"/>
              </a:rPr>
              <a:t>- </a:t>
            </a:r>
            <a:r>
              <a:rPr lang="pt-BR" sz="3200" b="1" i="1" dirty="0" err="1" smtClean="0">
                <a:latin typeface="Arial" pitchFamily="34" charset="0"/>
                <a:cs typeface="Arial" pitchFamily="34" charset="0"/>
                <a:sym typeface="Wingdings"/>
              </a:rPr>
              <a:t>dam</a:t>
            </a:r>
            <a:r>
              <a:rPr lang="pt-BR" sz="3200" b="1" i="1" dirty="0" smtClean="0">
                <a:sym typeface="Wingdings"/>
              </a:rPr>
              <a:t> </a:t>
            </a:r>
            <a:endParaRPr lang="pt-BR" sz="3200" b="1" i="1" dirty="0" smtClean="0"/>
          </a:p>
        </p:txBody>
      </p:sp>
      <p:pic>
        <p:nvPicPr>
          <p:cNvPr id="11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2090187"/>
            <a:ext cx="288925" cy="288925"/>
          </a:xfrm>
          <a:prstGeom prst="rect">
            <a:avLst/>
          </a:prstGeom>
          <a:noFill/>
        </p:spPr>
      </p:pic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480623" y="202986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15548" y="198382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Haggadah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2995547" y="1928802"/>
            <a:ext cx="4446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História da páscoa</a:t>
            </a:r>
            <a:endParaRPr lang="pt-BR" sz="3200" b="1" i="1" dirty="0" smtClean="0"/>
          </a:p>
        </p:txBody>
      </p:sp>
      <p:pic>
        <p:nvPicPr>
          <p:cNvPr id="20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3035297"/>
            <a:ext cx="288925" cy="288925"/>
          </a:xfrm>
          <a:prstGeom prst="rect">
            <a:avLst/>
          </a:prstGeom>
          <a:noFill/>
        </p:spPr>
      </p:pic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480623" y="297497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515548" y="292893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Hesseder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041227" y="2889905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Noite de comemoração</a:t>
            </a:r>
            <a:endParaRPr lang="pt-BR" sz="3200" b="1" i="1" dirty="0" smtClean="0"/>
          </a:p>
        </p:txBody>
      </p:sp>
      <p:pic>
        <p:nvPicPr>
          <p:cNvPr id="18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3989749"/>
            <a:ext cx="288925" cy="288925"/>
          </a:xfrm>
          <a:prstGeom prst="rect">
            <a:avLst/>
          </a:prstGeom>
          <a:noFill/>
        </p:spPr>
      </p:pic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480623" y="3929424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515548" y="3883386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Seder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3041227" y="3844357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Ritual/ culto/ memorial</a:t>
            </a:r>
            <a:endParaRPr lang="pt-BR" sz="3200" b="1" i="1" dirty="0" smtClean="0"/>
          </a:p>
        </p:txBody>
      </p:sp>
      <p:pic>
        <p:nvPicPr>
          <p:cNvPr id="26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4847005"/>
            <a:ext cx="288925" cy="288925"/>
          </a:xfrm>
          <a:prstGeom prst="rect">
            <a:avLst/>
          </a:prstGeom>
          <a:noFill/>
        </p:spPr>
      </p:pic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480623" y="4786680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515548" y="4740642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bg1"/>
                </a:solidFill>
              </a:rPr>
              <a:t>Matzah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3041227" y="4701613"/>
            <a:ext cx="458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Pão sem fermento</a:t>
            </a:r>
            <a:endParaRPr lang="pt-BR" sz="3200" b="1" i="1" dirty="0" smtClean="0"/>
          </a:p>
        </p:txBody>
      </p:sp>
      <p:pic>
        <p:nvPicPr>
          <p:cNvPr id="33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5704261"/>
            <a:ext cx="288925" cy="288925"/>
          </a:xfrm>
          <a:prstGeom prst="rect">
            <a:avLst/>
          </a:prstGeom>
          <a:noFill/>
        </p:spPr>
      </p:pic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480623" y="5643936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515548" y="5597898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err="1" smtClean="0">
                <a:solidFill>
                  <a:schemeClr val="bg1"/>
                </a:solidFill>
              </a:rPr>
              <a:t>Afikomam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3041226" y="5558869"/>
            <a:ext cx="5459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Matzah quebrado/ metade</a:t>
            </a:r>
            <a:endParaRPr lang="pt-BR" sz="32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Preparação do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89038"/>
            <a:ext cx="288925" cy="288925"/>
          </a:xfrm>
          <a:prstGeom prst="rect">
            <a:avLst/>
          </a:prstGeom>
          <a:noFill/>
        </p:spPr>
      </p:pic>
      <p:sp>
        <p:nvSpPr>
          <p:cNvPr id="24" name="AutoShape 11"/>
          <p:cNvSpPr>
            <a:spLocks noChangeArrowheads="1"/>
          </p:cNvSpPr>
          <p:nvPr/>
        </p:nvSpPr>
        <p:spPr bwMode="auto">
          <a:xfrm>
            <a:off x="466725" y="1128713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501650" y="1082675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bg1"/>
                </a:solidFill>
              </a:rPr>
              <a:t>1º Nissan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6" name="CaixaDeTexto 29"/>
          <p:cNvSpPr txBox="1"/>
          <p:nvPr/>
        </p:nvSpPr>
        <p:spPr>
          <a:xfrm>
            <a:off x="2968770" y="1084425"/>
            <a:ext cx="6175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Selecionar a ovelha</a:t>
            </a:r>
            <a:endParaRPr lang="pt-BR" sz="3200" b="1" i="1" dirty="0" smtClean="0"/>
          </a:p>
        </p:txBody>
      </p:sp>
      <p:pic>
        <p:nvPicPr>
          <p:cNvPr id="27" name="Picture 26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2090187"/>
            <a:ext cx="288925" cy="288925"/>
          </a:xfrm>
          <a:prstGeom prst="rect">
            <a:avLst/>
          </a:prstGeom>
          <a:noFill/>
        </p:spPr>
      </p:pic>
      <p:sp>
        <p:nvSpPr>
          <p:cNvPr id="28" name="AutoShape 11"/>
          <p:cNvSpPr>
            <a:spLocks noChangeArrowheads="1"/>
          </p:cNvSpPr>
          <p:nvPr/>
        </p:nvSpPr>
        <p:spPr bwMode="auto">
          <a:xfrm>
            <a:off x="480623" y="2029862"/>
            <a:ext cx="2449513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515548" y="1983824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bg1"/>
                </a:solidFill>
              </a:rPr>
              <a:t>14º Nissan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CaixaDeTexto 16"/>
          <p:cNvSpPr txBox="1"/>
          <p:nvPr/>
        </p:nvSpPr>
        <p:spPr>
          <a:xfrm>
            <a:off x="2995546" y="1928802"/>
            <a:ext cx="57529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ym typeface="Wingdings"/>
              </a:rPr>
              <a:t>Bedikat Chametz – Remover o fermento da casa (manhã).</a:t>
            </a:r>
          </a:p>
        </p:txBody>
      </p:sp>
      <p:sp>
        <p:nvSpPr>
          <p:cNvPr id="36" name="CaixaDeTexto 22"/>
          <p:cNvSpPr txBox="1"/>
          <p:nvPr/>
        </p:nvSpPr>
        <p:spPr>
          <a:xfrm>
            <a:off x="3041226" y="3212976"/>
            <a:ext cx="5459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ym typeface="Wingdings"/>
              </a:rPr>
              <a:t>Sacrificar a ovelha (Tarde).</a:t>
            </a:r>
            <a:endParaRPr lang="pt-BR" sz="3200" b="1" i="1" dirty="0" smtClean="0"/>
          </a:p>
        </p:txBody>
      </p:sp>
      <p:pic>
        <p:nvPicPr>
          <p:cNvPr id="53" name="Picture 10" descr="diamsmall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86" y="4312820"/>
            <a:ext cx="288925" cy="288925"/>
          </a:xfrm>
          <a:prstGeom prst="rect">
            <a:avLst/>
          </a:prstGeom>
          <a:noFill/>
        </p:spPr>
      </p:pic>
      <p:sp>
        <p:nvSpPr>
          <p:cNvPr id="54" name="AutoShape 11"/>
          <p:cNvSpPr>
            <a:spLocks noChangeArrowheads="1"/>
          </p:cNvSpPr>
          <p:nvPr/>
        </p:nvSpPr>
        <p:spPr bwMode="auto">
          <a:xfrm>
            <a:off x="480623" y="4252495"/>
            <a:ext cx="2795977" cy="431800"/>
          </a:xfrm>
          <a:prstGeom prst="homePlate">
            <a:avLst>
              <a:gd name="adj" fmla="val 44174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55" name="Text Box 12"/>
          <p:cNvSpPr txBox="1">
            <a:spLocks noChangeArrowheads="1"/>
          </p:cNvSpPr>
          <p:nvPr/>
        </p:nvSpPr>
        <p:spPr bwMode="auto">
          <a:xfrm>
            <a:off x="515548" y="4206457"/>
            <a:ext cx="277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bg1"/>
                </a:solidFill>
              </a:rPr>
              <a:t>14º - 21º Nissan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6" name="CaixaDeTexto 24"/>
          <p:cNvSpPr txBox="1"/>
          <p:nvPr/>
        </p:nvSpPr>
        <p:spPr>
          <a:xfrm>
            <a:off x="3663201" y="4167428"/>
            <a:ext cx="50852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ym typeface="Wingdings"/>
              </a:rPr>
              <a:t>Hag hamatzot – festa dos pães azmos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4" grpId="0" animBg="1"/>
      <p:bldP spid="25" grpId="0"/>
      <p:bldP spid="26" grpId="0"/>
      <p:bldP spid="28" grpId="0" animBg="1"/>
      <p:bldP spid="29" grpId="0"/>
      <p:bldP spid="30" grpId="0"/>
      <p:bldP spid="36" grpId="0"/>
      <p:bldP spid="54" grpId="0" animBg="1"/>
      <p:bldP spid="55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8" name="Grupo 37"/>
          <p:cNvGrpSpPr/>
          <p:nvPr/>
        </p:nvGrpSpPr>
        <p:grpSpPr>
          <a:xfrm>
            <a:off x="1000100" y="1798805"/>
            <a:ext cx="7143800" cy="928694"/>
            <a:chOff x="1000100" y="1798805"/>
            <a:chExt cx="7143800" cy="928694"/>
          </a:xfrm>
        </p:grpSpPr>
        <p:sp>
          <p:nvSpPr>
            <p:cNvPr id="37" name="Retângulo de cantos arredondados 36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" name="CaixaDeTexto 3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cdq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Kadesh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Santificação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39" name="Grupo 38"/>
          <p:cNvGrpSpPr/>
          <p:nvPr/>
        </p:nvGrpSpPr>
        <p:grpSpPr>
          <a:xfrm>
            <a:off x="1000100" y="3000372"/>
            <a:ext cx="7143800" cy="928694"/>
            <a:chOff x="1000100" y="1798805"/>
            <a:chExt cx="7143800" cy="928694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1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2" name="CaixaDeTexto 4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dygm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Maguid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Libertação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1000100" y="4201939"/>
            <a:ext cx="7143800" cy="928694"/>
            <a:chOff x="1000100" y="1798805"/>
            <a:chExt cx="7143800" cy="928694"/>
          </a:xfrm>
        </p:grpSpPr>
        <p:sp>
          <p:nvSpPr>
            <p:cNvPr id="44" name="Retângulo de cantos arredondados 43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6" name="CaixaDeTexto 45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irb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Barech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Redenção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1000100" y="5403506"/>
            <a:ext cx="7143800" cy="928694"/>
            <a:chOff x="1000100" y="1798805"/>
            <a:chExt cx="7143800" cy="928694"/>
          </a:xfrm>
        </p:grpSpPr>
        <p:sp>
          <p:nvSpPr>
            <p:cNvPr id="48" name="Retângulo de cantos arredondados 47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9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0" name="CaixaDeTexto 49"/>
            <p:cNvSpPr txBox="1"/>
            <p:nvPr/>
          </p:nvSpPr>
          <p:spPr>
            <a:xfrm>
              <a:off x="2071670" y="2000240"/>
              <a:ext cx="60007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llh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Halel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celebração,louvor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sp>
        <p:nvSpPr>
          <p:cNvPr id="51" name="Retângulo de cantos arredondados 50"/>
          <p:cNvSpPr/>
          <p:nvPr/>
        </p:nvSpPr>
        <p:spPr>
          <a:xfrm>
            <a:off x="285720" y="1142984"/>
            <a:ext cx="8501122" cy="4572032"/>
          </a:xfrm>
          <a:prstGeom prst="roundRect">
            <a:avLst>
              <a:gd name="adj" fmla="val 2114"/>
            </a:avLst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CaixaDeTexto 51"/>
          <p:cNvSpPr txBox="1"/>
          <p:nvPr/>
        </p:nvSpPr>
        <p:spPr>
          <a:xfrm>
            <a:off x="285720" y="1142984"/>
            <a:ext cx="84296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 6.6-7</a:t>
            </a:r>
          </a:p>
          <a:p>
            <a:endParaRPr lang="pt-BR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Portanto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dize aos filhos de Israel: eu sou o SENHOR, e vos </a:t>
            </a:r>
            <a:r>
              <a:rPr lang="pt-BR" sz="2800" i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tirarei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debaixo das cargas do Egito, e vos </a:t>
            </a:r>
            <a:r>
              <a:rPr lang="pt-BR" sz="2800" i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livrarei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da sua servidão, e vos </a:t>
            </a:r>
            <a:r>
              <a:rPr lang="pt-BR" sz="2800" i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resgatarei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com braço estendido e com grandes manifestações de julgamento</a:t>
            </a:r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2800" i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Tomar-vos-ei</a:t>
            </a:r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meu povo e serei vosso Deus; e sabereis que eu sou o SENHOR, vosso Deus, que vos tiro de debaixo das cargas do Egito.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7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51" grpId="0" animBg="1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8" name="Grupo 37"/>
          <p:cNvGrpSpPr/>
          <p:nvPr/>
        </p:nvGrpSpPr>
        <p:grpSpPr>
          <a:xfrm>
            <a:off x="1000100" y="1798805"/>
            <a:ext cx="7143800" cy="928694"/>
            <a:chOff x="1000100" y="1798805"/>
            <a:chExt cx="7143800" cy="928694"/>
          </a:xfrm>
        </p:grpSpPr>
        <p:sp>
          <p:nvSpPr>
            <p:cNvPr id="37" name="Retângulo de cantos arredondados 36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" name="CaixaDeTexto 3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cdq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Kadesh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Santificação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39" name="Grupo 38"/>
          <p:cNvGrpSpPr/>
          <p:nvPr/>
        </p:nvGrpSpPr>
        <p:grpSpPr>
          <a:xfrm>
            <a:off x="1000100" y="3000372"/>
            <a:ext cx="7143800" cy="928694"/>
            <a:chOff x="1000100" y="1798805"/>
            <a:chExt cx="7143800" cy="928694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1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2" name="CaixaDeTexto 4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dygm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Maguid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Libertação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1000100" y="4201939"/>
            <a:ext cx="7143800" cy="928694"/>
            <a:chOff x="1000100" y="1798805"/>
            <a:chExt cx="7143800" cy="928694"/>
          </a:xfrm>
        </p:grpSpPr>
        <p:sp>
          <p:nvSpPr>
            <p:cNvPr id="44" name="Retângulo de cantos arredondados 43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6" name="CaixaDeTexto 45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irb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Barech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Redenção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1000100" y="5403506"/>
            <a:ext cx="7143800" cy="928694"/>
            <a:chOff x="1000100" y="1798805"/>
            <a:chExt cx="7143800" cy="928694"/>
          </a:xfrm>
        </p:grpSpPr>
        <p:sp>
          <p:nvSpPr>
            <p:cNvPr id="48" name="Retângulo de cantos arredondados 47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9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0" name="CaixaDeTexto 49"/>
            <p:cNvSpPr txBox="1"/>
            <p:nvPr/>
          </p:nvSpPr>
          <p:spPr>
            <a:xfrm>
              <a:off x="2071670" y="2000240"/>
              <a:ext cx="60007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llh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Halel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celebração,louvor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683568" y="4191169"/>
            <a:ext cx="8136904" cy="966023"/>
          </a:xfrm>
          <a:prstGeom prst="roundRect">
            <a:avLst>
              <a:gd name="adj" fmla="val 2578"/>
            </a:avLst>
          </a:prstGeom>
          <a:solidFill>
            <a:srgbClr val="FFFF00">
              <a:alpha val="21176"/>
            </a:srgb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ounded Rectangle 23"/>
          <p:cNvSpPr/>
          <p:nvPr/>
        </p:nvSpPr>
        <p:spPr>
          <a:xfrm>
            <a:off x="683568" y="5373216"/>
            <a:ext cx="8136904" cy="966023"/>
          </a:xfrm>
          <a:prstGeom prst="roundRect">
            <a:avLst>
              <a:gd name="adj" fmla="val 2578"/>
            </a:avLst>
          </a:prstGeom>
          <a:solidFill>
            <a:srgbClr val="FFFF00">
              <a:alpha val="21176"/>
            </a:srgb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06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" name="Grupo 24"/>
          <p:cNvGrpSpPr/>
          <p:nvPr/>
        </p:nvGrpSpPr>
        <p:grpSpPr>
          <a:xfrm>
            <a:off x="785786" y="1025866"/>
            <a:ext cx="7858180" cy="928694"/>
            <a:chOff x="785786" y="1643050"/>
            <a:chExt cx="7858180" cy="928694"/>
          </a:xfrm>
        </p:grpSpPr>
        <p:sp>
          <p:nvSpPr>
            <p:cNvPr id="37" name="Retângulo de cantos arredondados 36"/>
            <p:cNvSpPr/>
            <p:nvPr/>
          </p:nvSpPr>
          <p:spPr>
            <a:xfrm>
              <a:off x="785786" y="1643050"/>
              <a:ext cx="785818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CaixaDeTexto 31"/>
            <p:cNvSpPr txBox="1"/>
            <p:nvPr/>
          </p:nvSpPr>
          <p:spPr>
            <a:xfrm>
              <a:off x="1857356" y="1844485"/>
              <a:ext cx="6715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sprk</a:t>
              </a:r>
              <a:r>
                <a:rPr lang="pt-BR" sz="3200" b="1" dirty="0" smtClean="0">
                  <a:latin typeface="Hebrew" pitchFamily="34" charset="0"/>
                </a:rPr>
                <a:t> 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Karpas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salgado/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lágrimas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75" t="4000" b="10000"/>
            <a:stretch>
              <a:fillRect/>
            </a:stretch>
          </p:blipFill>
          <p:spPr bwMode="auto">
            <a:xfrm>
              <a:off x="928662" y="1701609"/>
              <a:ext cx="834547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6" name="Grupo 25"/>
          <p:cNvGrpSpPr/>
          <p:nvPr/>
        </p:nvGrpSpPr>
        <p:grpSpPr>
          <a:xfrm>
            <a:off x="785786" y="2097436"/>
            <a:ext cx="8034686" cy="928694"/>
            <a:chOff x="785786" y="1643050"/>
            <a:chExt cx="8034686" cy="928694"/>
          </a:xfrm>
        </p:grpSpPr>
        <p:sp>
          <p:nvSpPr>
            <p:cNvPr id="27" name="Retângulo de cantos arredondados 26"/>
            <p:cNvSpPr/>
            <p:nvPr/>
          </p:nvSpPr>
          <p:spPr>
            <a:xfrm>
              <a:off x="785786" y="1643050"/>
              <a:ext cx="785818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1857356" y="1844485"/>
              <a:ext cx="69631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hxm</a:t>
              </a:r>
              <a:r>
                <a:rPr lang="pt-BR" sz="3200" b="1" dirty="0" smtClean="0">
                  <a:latin typeface="Hebrew" pitchFamily="34" charset="0"/>
                </a:rPr>
                <a:t> </a:t>
              </a:r>
              <a:r>
                <a:rPr lang="pt-BR" sz="3200" b="1" dirty="0" err="1" smtClean="0">
                  <a:latin typeface="Hebrew" pitchFamily="34" charset="0"/>
                </a:rPr>
                <a:t>ayxwm</a:t>
              </a:r>
              <a:r>
                <a:rPr lang="pt-BR" sz="3200" b="1" dirty="0" smtClean="0">
                  <a:latin typeface="Hebrew" pitchFamily="34" charset="0"/>
                </a:rPr>
                <a:t> 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motzi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matzáh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bênçãos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75" t="4000" b="10000"/>
            <a:stretch>
              <a:fillRect/>
            </a:stretch>
          </p:blipFill>
          <p:spPr bwMode="auto">
            <a:xfrm>
              <a:off x="928662" y="1701609"/>
              <a:ext cx="834547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0" name="Grupo 29"/>
          <p:cNvGrpSpPr/>
          <p:nvPr/>
        </p:nvGrpSpPr>
        <p:grpSpPr>
          <a:xfrm>
            <a:off x="785786" y="3240444"/>
            <a:ext cx="7858180" cy="928694"/>
            <a:chOff x="785786" y="1643050"/>
            <a:chExt cx="7858180" cy="928694"/>
          </a:xfrm>
        </p:grpSpPr>
        <p:sp>
          <p:nvSpPr>
            <p:cNvPr id="33" name="Retângulo de cantos arredondados 32"/>
            <p:cNvSpPr/>
            <p:nvPr/>
          </p:nvSpPr>
          <p:spPr>
            <a:xfrm>
              <a:off x="785786" y="1643050"/>
              <a:ext cx="785818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CaixaDeTexto 33"/>
            <p:cNvSpPr txBox="1"/>
            <p:nvPr/>
          </p:nvSpPr>
          <p:spPr>
            <a:xfrm>
              <a:off x="1857356" y="1844485"/>
              <a:ext cx="6715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rwrm</a:t>
              </a:r>
              <a:r>
                <a:rPr lang="pt-BR" sz="3200" b="1" dirty="0" smtClean="0">
                  <a:latin typeface="Hebrew" pitchFamily="34" charset="0"/>
                </a:rPr>
                <a:t> 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maror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sofrimento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75" t="4000" b="10000"/>
            <a:stretch>
              <a:fillRect/>
            </a:stretch>
          </p:blipFill>
          <p:spPr bwMode="auto">
            <a:xfrm>
              <a:off x="928662" y="1701609"/>
              <a:ext cx="834547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6" name="Grupo 35"/>
          <p:cNvGrpSpPr/>
          <p:nvPr/>
        </p:nvGrpSpPr>
        <p:grpSpPr>
          <a:xfrm>
            <a:off x="785786" y="4454890"/>
            <a:ext cx="8034686" cy="928694"/>
            <a:chOff x="785786" y="1643050"/>
            <a:chExt cx="8034686" cy="928694"/>
          </a:xfrm>
        </p:grpSpPr>
        <p:sp>
          <p:nvSpPr>
            <p:cNvPr id="38" name="Retângulo de cantos arredondados 37"/>
            <p:cNvSpPr/>
            <p:nvPr/>
          </p:nvSpPr>
          <p:spPr>
            <a:xfrm>
              <a:off x="785786" y="1643050"/>
              <a:ext cx="785818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CaixaDeTexto 38"/>
            <p:cNvSpPr txBox="1"/>
            <p:nvPr/>
          </p:nvSpPr>
          <p:spPr>
            <a:xfrm>
              <a:off x="1857356" y="1844485"/>
              <a:ext cx="69631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irwk</a:t>
              </a:r>
              <a:r>
                <a:rPr lang="pt-BR" sz="3200" b="1" dirty="0" smtClean="0">
                  <a:latin typeface="Hebrew" pitchFamily="34" charset="0"/>
                </a:rPr>
                <a:t> 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Korech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2800" b="1" dirty="0" err="1" smtClean="0">
                  <a:latin typeface="Arial" pitchFamily="34" charset="0"/>
                  <a:cs typeface="Arial" pitchFamily="34" charset="0"/>
                </a:rPr>
                <a:t>matzáh</a:t>
              </a:r>
              <a:r>
                <a:rPr lang="pt-BR" sz="2800" b="1" dirty="0" smtClean="0">
                  <a:latin typeface="Arial" pitchFamily="34" charset="0"/>
                  <a:cs typeface="Arial" pitchFamily="34" charset="0"/>
                </a:rPr>
                <a:t> com </a:t>
              </a:r>
              <a:r>
                <a:rPr lang="pt-BR" sz="2800" b="1" dirty="0" err="1" smtClean="0">
                  <a:latin typeface="Arial" pitchFamily="34" charset="0"/>
                  <a:cs typeface="Arial" pitchFamily="34" charset="0"/>
                </a:rPr>
                <a:t>charosset</a:t>
              </a:r>
              <a:endParaRPr lang="pt-BR" sz="28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75" t="4000" b="10000"/>
            <a:stretch>
              <a:fillRect/>
            </a:stretch>
          </p:blipFill>
          <p:spPr bwMode="auto">
            <a:xfrm>
              <a:off x="928662" y="1701609"/>
              <a:ext cx="834547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7" name="Grupo 46"/>
          <p:cNvGrpSpPr/>
          <p:nvPr/>
        </p:nvGrpSpPr>
        <p:grpSpPr>
          <a:xfrm>
            <a:off x="785786" y="5572140"/>
            <a:ext cx="7858180" cy="928694"/>
            <a:chOff x="785786" y="1643050"/>
            <a:chExt cx="7858180" cy="928694"/>
          </a:xfrm>
        </p:grpSpPr>
        <p:sp>
          <p:nvSpPr>
            <p:cNvPr id="53" name="Retângulo de cantos arredondados 52"/>
            <p:cNvSpPr/>
            <p:nvPr/>
          </p:nvSpPr>
          <p:spPr>
            <a:xfrm>
              <a:off x="785786" y="1643050"/>
              <a:ext cx="785818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4" name="CaixaDeTexto 53"/>
            <p:cNvSpPr txBox="1"/>
            <p:nvPr/>
          </p:nvSpPr>
          <p:spPr>
            <a:xfrm>
              <a:off x="1857356" y="1844485"/>
              <a:ext cx="6715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smtClean="0">
                  <a:latin typeface="Hebrew" pitchFamily="34" charset="0"/>
                </a:rPr>
                <a:t>/</a:t>
              </a:r>
              <a:r>
                <a:rPr lang="pt-BR" sz="3200" b="1" dirty="0" err="1" smtClean="0">
                  <a:latin typeface="Hebrew" pitchFamily="34" charset="0"/>
                </a:rPr>
                <a:t>wpx</a:t>
              </a:r>
              <a:r>
                <a:rPr lang="pt-BR" sz="3200" b="1" dirty="0" smtClean="0">
                  <a:latin typeface="Hebrew" pitchFamily="34" charset="0"/>
                </a:rPr>
                <a:t> 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tzafon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2800" b="1" dirty="0" err="1" smtClean="0">
                  <a:latin typeface="Arial" pitchFamily="34" charset="0"/>
                  <a:cs typeface="Arial" pitchFamily="34" charset="0"/>
                </a:rPr>
                <a:t>matzáh</a:t>
              </a:r>
              <a:r>
                <a:rPr lang="pt-BR" sz="2800" b="1" dirty="0" smtClean="0">
                  <a:latin typeface="Arial" pitchFamily="34" charset="0"/>
                  <a:cs typeface="Arial" pitchFamily="34" charset="0"/>
                </a:rPr>
                <a:t> escondido</a:t>
              </a:r>
              <a:endParaRPr lang="pt-BR" sz="28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75" t="4000" b="10000"/>
            <a:stretch>
              <a:fillRect/>
            </a:stretch>
          </p:blipFill>
          <p:spPr bwMode="auto">
            <a:xfrm>
              <a:off x="928662" y="1701609"/>
              <a:ext cx="834547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" name="Rounded Rectangle 2"/>
          <p:cNvSpPr/>
          <p:nvPr/>
        </p:nvSpPr>
        <p:spPr>
          <a:xfrm>
            <a:off x="683568" y="5383584"/>
            <a:ext cx="8136904" cy="1285776"/>
          </a:xfrm>
          <a:prstGeom prst="roundRect">
            <a:avLst>
              <a:gd name="adj" fmla="val 2578"/>
            </a:avLst>
          </a:prstGeom>
          <a:solidFill>
            <a:srgbClr val="FFFF00">
              <a:alpha val="21176"/>
            </a:srgb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Produtos do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http://www.mckislev.fr/images/preparatifs-pessah/karpas-cele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47824"/>
            <a:ext cx="28575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30"/>
          <p:cNvSpPr txBox="1">
            <a:spLocks noChangeArrowheads="1"/>
          </p:cNvSpPr>
          <p:nvPr/>
        </p:nvSpPr>
        <p:spPr bwMode="auto">
          <a:xfrm>
            <a:off x="3563888" y="1988840"/>
            <a:ext cx="254720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300" b="1" dirty="0">
                <a:solidFill>
                  <a:srgbClr val="000099"/>
                </a:solidFill>
              </a:rPr>
              <a:t>Karpas</a:t>
            </a:r>
            <a:endParaRPr lang="en-US" altLang="pt-BR" sz="3300" b="1" dirty="0">
              <a:solidFill>
                <a:srgbClr val="000099"/>
              </a:solidFill>
            </a:endParaRPr>
          </a:p>
        </p:txBody>
      </p:sp>
      <p:pic>
        <p:nvPicPr>
          <p:cNvPr id="13316" name="Picture 4" descr="https://www.waldereducation.org/assets/1/15/DimRegular/PRPES12-PA14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0" b="4951"/>
          <a:stretch/>
        </p:blipFill>
        <p:spPr bwMode="auto">
          <a:xfrm>
            <a:off x="467544" y="3656548"/>
            <a:ext cx="3190482" cy="241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36"/>
          <p:cNvSpPr txBox="1">
            <a:spLocks noChangeArrowheads="1"/>
          </p:cNvSpPr>
          <p:nvPr/>
        </p:nvSpPr>
        <p:spPr bwMode="auto">
          <a:xfrm>
            <a:off x="3949311" y="4509120"/>
            <a:ext cx="2854937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300" b="1" dirty="0">
                <a:solidFill>
                  <a:srgbClr val="000099"/>
                </a:solidFill>
              </a:rPr>
              <a:t>Mei Melach</a:t>
            </a:r>
            <a:endParaRPr lang="en-US" altLang="pt-BR" sz="33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29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Produtos do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http://www.myjewishlearning.com/wp-content/uploads/2015/04/mar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484784"/>
            <a:ext cx="2929961" cy="195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3944681" y="1916832"/>
            <a:ext cx="2088232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300" b="1" dirty="0">
                <a:solidFill>
                  <a:srgbClr val="000099"/>
                </a:solidFill>
              </a:rPr>
              <a:t>Maror</a:t>
            </a:r>
            <a:endParaRPr lang="en-US" altLang="pt-BR" sz="3300" b="1" dirty="0">
              <a:solidFill>
                <a:srgbClr val="000099"/>
              </a:solidFill>
            </a:endParaRP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4572000" y="4898805"/>
            <a:ext cx="3816424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300" b="1" dirty="0" smtClean="0">
                <a:solidFill>
                  <a:srgbClr val="000099"/>
                </a:solidFill>
              </a:rPr>
              <a:t>Cordeiro - Zroah</a:t>
            </a:r>
            <a:endParaRPr lang="en-US" altLang="pt-BR" sz="3300" b="1" dirty="0">
              <a:solidFill>
                <a:srgbClr val="000099"/>
              </a:solidFill>
            </a:endParaRPr>
          </a:p>
        </p:txBody>
      </p:sp>
      <p:pic>
        <p:nvPicPr>
          <p:cNvPr id="14342" name="Picture 6" descr="http://i0.wp.com/www.cuidandobemdemim.blog.br/wp-content/uploads/2015/03/1397196777pxj.jpg?resize=494%2C3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47" y="4077072"/>
            <a:ext cx="3436978" cy="235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61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Produtos do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http://3.bp.blogspot.com/-zdKJL05zGYQ/UHHJnG1q3sI/AAAAAAAAAYo/1-Pkq5kV3Vc/s1600/Syrian-Haroset-600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11" y="1428749"/>
            <a:ext cx="3192401" cy="223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4427984" y="2309551"/>
            <a:ext cx="23762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 b="1" dirty="0">
                <a:solidFill>
                  <a:srgbClr val="000099"/>
                </a:solidFill>
              </a:rPr>
              <a:t>Charoset</a:t>
            </a:r>
            <a:endParaRPr lang="en-US" altLang="pt-BR" sz="3200" b="1" dirty="0">
              <a:solidFill>
                <a:srgbClr val="000099"/>
              </a:solidFill>
            </a:endParaRPr>
          </a:p>
        </p:txBody>
      </p:sp>
      <p:pic>
        <p:nvPicPr>
          <p:cNvPr id="15364" name="Picture 4" descr="http://www.behrmanhouse.com/sites/default/files/posts/images/matza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11" y="4005064"/>
            <a:ext cx="3294961" cy="220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32"/>
          <p:cNvSpPr txBox="1">
            <a:spLocks noChangeArrowheads="1"/>
          </p:cNvSpPr>
          <p:nvPr/>
        </p:nvSpPr>
        <p:spPr bwMode="auto">
          <a:xfrm>
            <a:off x="4352567" y="4512337"/>
            <a:ext cx="23762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 b="1" dirty="0" smtClean="0">
                <a:solidFill>
                  <a:srgbClr val="000099"/>
                </a:solidFill>
              </a:rPr>
              <a:t>Matzah</a:t>
            </a:r>
            <a:endParaRPr lang="en-US" altLang="pt-BR" sz="3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35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Produtos do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4427984" y="2309551"/>
            <a:ext cx="23762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 b="1" dirty="0" smtClean="0">
                <a:solidFill>
                  <a:srgbClr val="000099"/>
                </a:solidFill>
              </a:rPr>
              <a:t>Vinho</a:t>
            </a:r>
            <a:endParaRPr lang="en-US" altLang="pt-BR" sz="3200" b="1" dirty="0">
              <a:solidFill>
                <a:srgbClr val="000099"/>
              </a:solidFill>
            </a:endParaRPr>
          </a:p>
        </p:txBody>
      </p:sp>
      <p:pic>
        <p:nvPicPr>
          <p:cNvPr id="16386" name="Picture 2" descr="https://terrasantaisrael.files.wordpress.com/2013/02/judaica-cup-silver_jerusalem.jpg?w=540&amp;h=5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484784"/>
            <a:ext cx="2990674" cy="29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90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Ordem no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upo 37"/>
          <p:cNvGrpSpPr/>
          <p:nvPr/>
        </p:nvGrpSpPr>
        <p:grpSpPr>
          <a:xfrm>
            <a:off x="1000100" y="1052736"/>
            <a:ext cx="7143800" cy="928694"/>
            <a:chOff x="1000100" y="1798805"/>
            <a:chExt cx="7143800" cy="928694"/>
          </a:xfrm>
        </p:grpSpPr>
        <p:sp>
          <p:nvSpPr>
            <p:cNvPr id="41" name="Retângulo de cantos arredondados 36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4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CaixaDeTexto 3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cdq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Kadesh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Santificação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1582739" y="2575685"/>
            <a:ext cx="6478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 dirty="0"/>
              <a:t>Recitar a benção do kiddush sobre o primeiro cálice. </a:t>
            </a:r>
            <a:endParaRPr lang="en-US" altLang="pt-BR" sz="2700" b="1" dirty="0"/>
          </a:p>
        </p:txBody>
      </p:sp>
      <p:sp>
        <p:nvSpPr>
          <p:cNvPr id="59" name="Rectangle 21"/>
          <p:cNvSpPr>
            <a:spLocks noChangeArrowheads="1"/>
          </p:cNvSpPr>
          <p:nvPr/>
        </p:nvSpPr>
        <p:spPr bwMode="auto">
          <a:xfrm>
            <a:off x="287368" y="3789040"/>
            <a:ext cx="8642350" cy="2807766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graphicFrame>
        <p:nvGraphicFramePr>
          <p:cNvPr id="6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199222"/>
              </p:ext>
            </p:extLst>
          </p:nvPr>
        </p:nvGraphicFramePr>
        <p:xfrm>
          <a:off x="503268" y="4441501"/>
          <a:ext cx="78105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Drawing" r:id="rId5" imgW="7820025" imgH="1876425" progId="WPDraw30.Drawing">
                  <p:embed/>
                </p:oleObj>
              </mc:Choice>
              <mc:Fallback>
                <p:oleObj name="Drawing" r:id="rId5" imgW="7820025" imgH="1876425" progId="WPDraw30.Drawing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68" y="4441501"/>
                        <a:ext cx="7810500" cy="186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03833" y="1608595"/>
            <a:ext cx="8064896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2500" b="1" dirty="0">
                <a:solidFill>
                  <a:schemeClr val="tx1"/>
                </a:solidFill>
              </a:rPr>
              <a:t>Baruch </a:t>
            </a:r>
            <a:r>
              <a:rPr lang="pt-BR" altLang="pt-BR" sz="2500" b="1" dirty="0" smtClean="0">
                <a:solidFill>
                  <a:schemeClr val="tx1"/>
                </a:solidFill>
              </a:rPr>
              <a:t>Atah </a:t>
            </a:r>
            <a:r>
              <a:rPr lang="pt-BR" altLang="pt-BR" sz="2500" b="1" dirty="0">
                <a:solidFill>
                  <a:schemeClr val="tx1"/>
                </a:solidFill>
              </a:rPr>
              <a:t>Adonai, </a:t>
            </a:r>
            <a:r>
              <a:rPr lang="pt-BR" altLang="pt-BR" sz="2500" b="1" dirty="0" smtClean="0">
                <a:solidFill>
                  <a:schemeClr val="tx1"/>
                </a:solidFill>
              </a:rPr>
              <a:t>Eleheino Melech Ha’olam</a:t>
            </a:r>
            <a:r>
              <a:rPr lang="pt-BR" altLang="pt-BR" sz="2500" b="1" dirty="0">
                <a:solidFill>
                  <a:schemeClr val="tx1"/>
                </a:solidFill>
              </a:rPr>
              <a:t>, </a:t>
            </a:r>
            <a:r>
              <a:rPr lang="pt-BR" altLang="pt-BR" sz="2500" b="1" dirty="0" smtClean="0">
                <a:solidFill>
                  <a:schemeClr val="tx1"/>
                </a:solidFill>
              </a:rPr>
              <a:t>Borei Pri Hagafem </a:t>
            </a:r>
          </a:p>
          <a:p>
            <a:pPr algn="ctr"/>
            <a:endParaRPr lang="en-US" altLang="pt-BR" sz="2500" b="1" dirty="0">
              <a:solidFill>
                <a:schemeClr val="tx1"/>
              </a:solidFill>
            </a:endParaRPr>
          </a:p>
          <a:p>
            <a:pPr algn="ctr"/>
            <a:r>
              <a:rPr lang="pt-BR" sz="2500" dirty="0" smtClean="0">
                <a:solidFill>
                  <a:schemeClr val="tx1"/>
                </a:solidFill>
              </a:rPr>
              <a:t>Bendito </a:t>
            </a:r>
            <a:r>
              <a:rPr lang="pt-BR" sz="2500" dirty="0">
                <a:solidFill>
                  <a:schemeClr val="tx1"/>
                </a:solidFill>
              </a:rPr>
              <a:t>Seja </a:t>
            </a:r>
            <a:r>
              <a:rPr lang="pt-BR" sz="2500" dirty="0" smtClean="0">
                <a:solidFill>
                  <a:schemeClr val="tx1"/>
                </a:solidFill>
              </a:rPr>
              <a:t>o Senhor, Nosso Deus e Rei Eterno, </a:t>
            </a:r>
            <a:r>
              <a:rPr lang="pt-BR" sz="2500" dirty="0">
                <a:solidFill>
                  <a:schemeClr val="tx1"/>
                </a:solidFill>
              </a:rPr>
              <a:t>Criador </a:t>
            </a:r>
            <a:r>
              <a:rPr lang="pt-BR" sz="2500" dirty="0" smtClean="0">
                <a:solidFill>
                  <a:schemeClr val="tx1"/>
                </a:solidFill>
              </a:rPr>
              <a:t>do fruto da vide.</a:t>
            </a:r>
            <a:endParaRPr lang="pt-BR" sz="2500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71963" y="2510704"/>
            <a:ext cx="8064896" cy="20882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2500" b="1" dirty="0">
                <a:solidFill>
                  <a:schemeClr val="tx1"/>
                </a:solidFill>
              </a:rPr>
              <a:t>Barúch </a:t>
            </a:r>
            <a:r>
              <a:rPr lang="pt-BR" altLang="pt-BR" sz="2500" b="1" dirty="0" smtClean="0">
                <a:solidFill>
                  <a:schemeClr val="tx1"/>
                </a:solidFill>
              </a:rPr>
              <a:t>Aatah Adonai, Eloheinu Melech </a:t>
            </a:r>
            <a:r>
              <a:rPr lang="pt-BR" altLang="pt-BR" sz="2500" b="1" dirty="0">
                <a:solidFill>
                  <a:schemeClr val="tx1"/>
                </a:solidFill>
              </a:rPr>
              <a:t>Ha'Olam Hamótzi </a:t>
            </a:r>
            <a:r>
              <a:rPr lang="pt-BR" altLang="pt-BR" sz="2500" b="1" dirty="0" smtClean="0">
                <a:solidFill>
                  <a:schemeClr val="tx1"/>
                </a:solidFill>
              </a:rPr>
              <a:t>Lechem </a:t>
            </a:r>
            <a:r>
              <a:rPr lang="pt-BR" altLang="pt-BR" sz="2500" b="1" dirty="0">
                <a:solidFill>
                  <a:schemeClr val="tx1"/>
                </a:solidFill>
              </a:rPr>
              <a:t>Min HaÁretz</a:t>
            </a:r>
            <a:endParaRPr lang="en-US" altLang="pt-BR" sz="2500" b="1" dirty="0" smtClean="0">
              <a:solidFill>
                <a:schemeClr val="tx1"/>
              </a:solidFill>
            </a:endParaRPr>
          </a:p>
          <a:p>
            <a:pPr algn="ctr"/>
            <a:r>
              <a:rPr lang="pt-BR" sz="2500" dirty="0" smtClean="0">
                <a:solidFill>
                  <a:schemeClr val="tx1"/>
                </a:solidFill>
              </a:rPr>
              <a:t>Bendito </a:t>
            </a:r>
            <a:r>
              <a:rPr lang="pt-BR" sz="2500" dirty="0">
                <a:solidFill>
                  <a:schemeClr val="tx1"/>
                </a:solidFill>
              </a:rPr>
              <a:t>Seja </a:t>
            </a:r>
            <a:r>
              <a:rPr lang="pt-BR" sz="2500" dirty="0" smtClean="0">
                <a:solidFill>
                  <a:schemeClr val="tx1"/>
                </a:solidFill>
              </a:rPr>
              <a:t>o Senhor, Nosso Deus e Rei Eterno, que nos dá o pão da terra.</a:t>
            </a:r>
            <a:endParaRPr lang="pt-BR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0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9" grpId="0" animBg="1"/>
      <p:bldP spid="4" grpId="0" animBg="1"/>
      <p:bldP spid="6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Ordem no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upo 37"/>
          <p:cNvGrpSpPr/>
          <p:nvPr/>
        </p:nvGrpSpPr>
        <p:grpSpPr>
          <a:xfrm>
            <a:off x="1000100" y="1052736"/>
            <a:ext cx="7143800" cy="928694"/>
            <a:chOff x="1000100" y="1798805"/>
            <a:chExt cx="7143800" cy="928694"/>
          </a:xfrm>
        </p:grpSpPr>
        <p:sp>
          <p:nvSpPr>
            <p:cNvPr id="41" name="Retângulo de cantos arredondados 36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CaixaDeTexto 3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cdq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Kadesh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Santificação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71513" y="2549525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URCHATZ</a:t>
            </a:r>
            <a:endParaRPr lang="en-US" altLang="pt-BR" sz="2800" b="1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671513" y="3656013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KARPAS</a:t>
            </a:r>
            <a:endParaRPr lang="en-US" altLang="pt-BR" sz="2800" b="1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71513" y="4905375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YACHATZ</a:t>
            </a:r>
            <a:endParaRPr lang="en-US" altLang="pt-BR" sz="2800" b="1"/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2665413" y="2535238"/>
            <a:ext cx="5002212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Lavar as mãos.</a:t>
            </a:r>
            <a:endParaRPr lang="en-US" altLang="pt-BR" sz="2700" b="1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2665413" y="3646488"/>
            <a:ext cx="61547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Comer uma verdura verde com água salgada</a:t>
            </a:r>
            <a:endParaRPr lang="en-US" altLang="pt-BR" sz="2700" b="1"/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2652713" y="4738688"/>
            <a:ext cx="61547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Quebrar o matzá do meio e esconder uma metade - </a:t>
            </a:r>
            <a:r>
              <a:rPr lang="pt-BR" altLang="pt-BR" sz="2700" b="1" i="1"/>
              <a:t>Afikomam</a:t>
            </a:r>
            <a:endParaRPr lang="en-US" altLang="pt-BR" sz="2700" b="1" i="1"/>
          </a:p>
        </p:txBody>
      </p:sp>
      <p:pic>
        <p:nvPicPr>
          <p:cNvPr id="9218" name="Picture 2" descr="http://www.toledoblade.com/image/2012/03/30/800x_b1_cCM_z/The-dipping-of-parsley-into-salt-wa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326"/>
            <a:ext cx="5608801" cy="37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halachipedia.com/images/thumb/9/99/Yachatz.jpg/200px-Yachatz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315" y="1024252"/>
            <a:ext cx="5424494" cy="36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25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Ordem no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upo 37"/>
          <p:cNvGrpSpPr/>
          <p:nvPr/>
        </p:nvGrpSpPr>
        <p:grpSpPr>
          <a:xfrm>
            <a:off x="1000100" y="1052736"/>
            <a:ext cx="7143800" cy="928694"/>
            <a:chOff x="1000100" y="1798805"/>
            <a:chExt cx="7143800" cy="928694"/>
          </a:xfrm>
        </p:grpSpPr>
        <p:sp>
          <p:nvSpPr>
            <p:cNvPr id="41" name="Retângulo de cantos arredondados 36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CaixaDeTexto 3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cdq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Kadesh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Santificação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671513" y="2306762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MAGGID</a:t>
            </a:r>
            <a:endParaRPr lang="en-US" altLang="pt-BR" sz="2800" b="1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2652713" y="2319462"/>
            <a:ext cx="6491287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Recitar a história da primeira páscoa. Por que esta noite é diferente? Haggadah</a:t>
            </a:r>
            <a:endParaRPr lang="en-US" altLang="pt-BR" sz="2700" b="1" i="1"/>
          </a:p>
        </p:txBody>
      </p:sp>
      <p:pic>
        <p:nvPicPr>
          <p:cNvPr id="26" name="Picture 48" descr="capa_hagada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260350"/>
            <a:ext cx="4752975" cy="633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9" descr="1888096_4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60350"/>
            <a:ext cx="4716462" cy="633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62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5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385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385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85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385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385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385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Ordem no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upo 37"/>
          <p:cNvGrpSpPr/>
          <p:nvPr/>
        </p:nvGrpSpPr>
        <p:grpSpPr>
          <a:xfrm>
            <a:off x="1000100" y="1052736"/>
            <a:ext cx="7143800" cy="928694"/>
            <a:chOff x="1000100" y="1798805"/>
            <a:chExt cx="7143800" cy="928694"/>
          </a:xfrm>
        </p:grpSpPr>
        <p:sp>
          <p:nvSpPr>
            <p:cNvPr id="41" name="Retângulo de cantos arredondados 36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CaixaDeTexto 3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cdq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Kadesh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Santificação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13" name="Grupo 38"/>
          <p:cNvGrpSpPr/>
          <p:nvPr/>
        </p:nvGrpSpPr>
        <p:grpSpPr>
          <a:xfrm>
            <a:off x="1000100" y="2132856"/>
            <a:ext cx="7143800" cy="928694"/>
            <a:chOff x="1000100" y="1798805"/>
            <a:chExt cx="7143800" cy="928694"/>
          </a:xfrm>
        </p:grpSpPr>
        <p:sp>
          <p:nvSpPr>
            <p:cNvPr id="14" name="Retângulo de cantos arredondados 39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CaixaDeTexto 4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dygm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Maguid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Libertação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668338" y="3501008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Ha-matzi Matzah</a:t>
            </a:r>
            <a:endParaRPr lang="en-US" altLang="pt-BR" sz="2800" b="1"/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3625850" y="3513708"/>
            <a:ext cx="55181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Pronunciar a benção especial do matzah</a:t>
            </a:r>
            <a:endParaRPr lang="en-US" altLang="pt-BR" sz="2700" b="1" i="1"/>
          </a:p>
        </p:txBody>
      </p: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668338" y="4481859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Maror</a:t>
            </a:r>
            <a:endParaRPr lang="en-US" altLang="pt-BR" sz="2800" b="1"/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2411413" y="4477097"/>
            <a:ext cx="551815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Comer a erva amarga</a:t>
            </a:r>
            <a:endParaRPr lang="en-US" altLang="pt-BR" sz="2700" b="1" i="1"/>
          </a:p>
        </p:txBody>
      </p:sp>
      <p:sp>
        <p:nvSpPr>
          <p:cNvPr id="28" name="Text Box 40"/>
          <p:cNvSpPr txBox="1">
            <a:spLocks noChangeArrowheads="1"/>
          </p:cNvSpPr>
          <p:nvPr/>
        </p:nvSpPr>
        <p:spPr bwMode="auto">
          <a:xfrm>
            <a:off x="671513" y="5305772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Korech</a:t>
            </a:r>
            <a:endParaRPr lang="en-US" altLang="pt-BR" sz="2800" b="1"/>
          </a:p>
        </p:txBody>
      </p:sp>
      <p:sp>
        <p:nvSpPr>
          <p:cNvPr id="29" name="Text Box 41"/>
          <p:cNvSpPr txBox="1">
            <a:spLocks noChangeArrowheads="1"/>
          </p:cNvSpPr>
          <p:nvPr/>
        </p:nvSpPr>
        <p:spPr bwMode="auto">
          <a:xfrm>
            <a:off x="2652713" y="5318472"/>
            <a:ext cx="649128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Sanduíche de matzah com maror </a:t>
            </a:r>
            <a:endParaRPr lang="en-US" altLang="pt-BR" sz="2700" b="1" i="1"/>
          </a:p>
        </p:txBody>
      </p:sp>
    </p:spTree>
    <p:extLst>
      <p:ext uri="{BB962C8B-B14F-4D97-AF65-F5344CB8AC3E}">
        <p14:creationId xmlns:p14="http://schemas.microsoft.com/office/powerpoint/2010/main" val="4124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8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Ordem no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upo 37"/>
          <p:cNvGrpSpPr/>
          <p:nvPr/>
        </p:nvGrpSpPr>
        <p:grpSpPr>
          <a:xfrm>
            <a:off x="1000100" y="1052736"/>
            <a:ext cx="7143800" cy="928694"/>
            <a:chOff x="1000100" y="1798805"/>
            <a:chExt cx="7143800" cy="928694"/>
          </a:xfrm>
        </p:grpSpPr>
        <p:sp>
          <p:nvSpPr>
            <p:cNvPr id="41" name="Retângulo de cantos arredondados 36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CaixaDeTexto 3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cdq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Kadesh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Santificação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13" name="Grupo 38"/>
          <p:cNvGrpSpPr/>
          <p:nvPr/>
        </p:nvGrpSpPr>
        <p:grpSpPr>
          <a:xfrm>
            <a:off x="1000100" y="2132856"/>
            <a:ext cx="7143800" cy="928694"/>
            <a:chOff x="1000100" y="1798805"/>
            <a:chExt cx="7143800" cy="928694"/>
          </a:xfrm>
        </p:grpSpPr>
        <p:sp>
          <p:nvSpPr>
            <p:cNvPr id="14" name="Retângulo de cantos arredondados 39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CaixaDeTexto 4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dygm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Maguid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Libertação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sp>
        <p:nvSpPr>
          <p:cNvPr id="30" name="Text Box 43"/>
          <p:cNvSpPr txBox="1">
            <a:spLocks noChangeArrowheads="1"/>
          </p:cNvSpPr>
          <p:nvPr/>
        </p:nvSpPr>
        <p:spPr bwMode="auto">
          <a:xfrm>
            <a:off x="668338" y="3630141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Sulchan orech</a:t>
            </a:r>
            <a:endParaRPr lang="en-US" altLang="pt-BR" sz="2800" b="1"/>
          </a:p>
        </p:txBody>
      </p:sp>
      <p:sp>
        <p:nvSpPr>
          <p:cNvPr id="32" name="Text Box 44"/>
          <p:cNvSpPr txBox="1">
            <a:spLocks noChangeArrowheads="1"/>
          </p:cNvSpPr>
          <p:nvPr/>
        </p:nvSpPr>
        <p:spPr bwMode="auto">
          <a:xfrm>
            <a:off x="3265488" y="3642841"/>
            <a:ext cx="64912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Refeição festiva (procurar o afikomam)</a:t>
            </a:r>
            <a:endParaRPr lang="en-US" altLang="pt-BR" sz="2700" b="1" i="1"/>
          </a:p>
        </p:txBody>
      </p:sp>
      <p:sp>
        <p:nvSpPr>
          <p:cNvPr id="34" name="Text Box 46"/>
          <p:cNvSpPr txBox="1">
            <a:spLocks noChangeArrowheads="1"/>
          </p:cNvSpPr>
          <p:nvPr/>
        </p:nvSpPr>
        <p:spPr bwMode="auto">
          <a:xfrm>
            <a:off x="668338" y="4854103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Tzafun</a:t>
            </a:r>
            <a:endParaRPr lang="en-US" altLang="pt-BR" sz="2800" b="1"/>
          </a:p>
        </p:txBody>
      </p:sp>
      <p:sp>
        <p:nvSpPr>
          <p:cNvPr id="35" name="Text Box 47"/>
          <p:cNvSpPr txBox="1">
            <a:spLocks noChangeArrowheads="1"/>
          </p:cNvSpPr>
          <p:nvPr/>
        </p:nvSpPr>
        <p:spPr bwMode="auto">
          <a:xfrm>
            <a:off x="3625850" y="4866803"/>
            <a:ext cx="551815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Comer o afikomam</a:t>
            </a:r>
            <a:endParaRPr lang="en-US" altLang="pt-BR" sz="2700" b="1" i="1"/>
          </a:p>
        </p:txBody>
      </p:sp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668338" y="5737820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Barech Bircat hamatzon </a:t>
            </a:r>
            <a:endParaRPr lang="en-US" altLang="pt-BR" sz="2800" b="1"/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5030788" y="5733057"/>
            <a:ext cx="411321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Benção após a refeição </a:t>
            </a:r>
            <a:endParaRPr lang="en-US" altLang="pt-BR" sz="2700" b="1" i="1"/>
          </a:p>
        </p:txBody>
      </p:sp>
    </p:spTree>
    <p:extLst>
      <p:ext uri="{BB962C8B-B14F-4D97-AF65-F5344CB8AC3E}">
        <p14:creationId xmlns:p14="http://schemas.microsoft.com/office/powerpoint/2010/main" val="299656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4" grpId="0"/>
      <p:bldP spid="35" grpId="0"/>
      <p:bldP spid="37" grpId="0"/>
      <p:bldP spid="3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Ordem no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upo 37"/>
          <p:cNvGrpSpPr/>
          <p:nvPr/>
        </p:nvGrpSpPr>
        <p:grpSpPr>
          <a:xfrm>
            <a:off x="1000100" y="1052736"/>
            <a:ext cx="7143800" cy="928694"/>
            <a:chOff x="1000100" y="1798805"/>
            <a:chExt cx="7143800" cy="928694"/>
          </a:xfrm>
        </p:grpSpPr>
        <p:sp>
          <p:nvSpPr>
            <p:cNvPr id="41" name="Retângulo de cantos arredondados 36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CaixaDeTexto 3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cdq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Kadesh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Santificação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13" name="Grupo 38"/>
          <p:cNvGrpSpPr/>
          <p:nvPr/>
        </p:nvGrpSpPr>
        <p:grpSpPr>
          <a:xfrm>
            <a:off x="1000100" y="2132856"/>
            <a:ext cx="7143800" cy="928694"/>
            <a:chOff x="1000100" y="1798805"/>
            <a:chExt cx="7143800" cy="928694"/>
          </a:xfrm>
        </p:grpSpPr>
        <p:sp>
          <p:nvSpPr>
            <p:cNvPr id="14" name="Retângulo de cantos arredondados 39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CaixaDeTexto 41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dygm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Maguid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Libertação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grpSp>
        <p:nvGrpSpPr>
          <p:cNvPr id="19" name="Grupo 42"/>
          <p:cNvGrpSpPr/>
          <p:nvPr/>
        </p:nvGrpSpPr>
        <p:grpSpPr>
          <a:xfrm>
            <a:off x="1000100" y="3284984"/>
            <a:ext cx="7143800" cy="928694"/>
            <a:chOff x="1000100" y="1798805"/>
            <a:chExt cx="7143800" cy="928694"/>
          </a:xfrm>
        </p:grpSpPr>
        <p:sp>
          <p:nvSpPr>
            <p:cNvPr id="20" name="Retângulo de cantos arredondados 43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CaixaDeTexto 45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irb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Barech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Redenção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671513" y="4585692"/>
            <a:ext cx="3613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HALLEL</a:t>
            </a:r>
            <a:endParaRPr lang="en-US" altLang="pt-BR" sz="2800" b="1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2652713" y="4598392"/>
            <a:ext cx="649128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Recitar o hallel (cânticos de louvor)</a:t>
            </a:r>
            <a:endParaRPr lang="en-US" altLang="pt-BR" sz="2700" b="1" i="1"/>
          </a:p>
        </p:txBody>
      </p:sp>
      <p:grpSp>
        <p:nvGrpSpPr>
          <p:cNvPr id="26" name="Grupo 46"/>
          <p:cNvGrpSpPr/>
          <p:nvPr/>
        </p:nvGrpSpPr>
        <p:grpSpPr>
          <a:xfrm>
            <a:off x="1000100" y="5403506"/>
            <a:ext cx="7143800" cy="928694"/>
            <a:chOff x="1000100" y="1798805"/>
            <a:chExt cx="7143800" cy="928694"/>
          </a:xfrm>
        </p:grpSpPr>
        <p:sp>
          <p:nvSpPr>
            <p:cNvPr id="27" name="Retângulo de cantos arredondados 47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9" name="CaixaDeTexto 49"/>
            <p:cNvSpPr txBox="1"/>
            <p:nvPr/>
          </p:nvSpPr>
          <p:spPr>
            <a:xfrm>
              <a:off x="2071670" y="2000240"/>
              <a:ext cx="60007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llh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Halel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celebração,louvor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54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73866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Ordem no Seder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668338" y="1434431"/>
            <a:ext cx="3613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/>
              <a:t>NIRTZAH</a:t>
            </a:r>
            <a:endParaRPr lang="en-US" altLang="pt-BR" sz="2800" b="1"/>
          </a:p>
        </p:txBody>
      </p:sp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2649538" y="1447131"/>
            <a:ext cx="649128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Conclusão do seder</a:t>
            </a:r>
            <a:endParaRPr lang="en-US" altLang="pt-BR" sz="2700" b="1" i="1"/>
          </a:p>
        </p:txBody>
      </p:sp>
      <p:sp>
        <p:nvSpPr>
          <p:cNvPr id="35" name="Rectangle 38"/>
          <p:cNvSpPr>
            <a:spLocks noChangeArrowheads="1"/>
          </p:cNvSpPr>
          <p:nvPr/>
        </p:nvSpPr>
        <p:spPr bwMode="auto">
          <a:xfrm>
            <a:off x="35496" y="2526636"/>
            <a:ext cx="9144000" cy="2592388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1979712" y="2924944"/>
            <a:ext cx="5761038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5000" b="1" dirty="0">
                <a:solidFill>
                  <a:schemeClr val="bg1"/>
                </a:solidFill>
              </a:rPr>
              <a:t>L’SHANA HABÁ BYERUSHALAYIM</a:t>
            </a:r>
            <a:endParaRPr lang="en-US" altLang="pt-BR" sz="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89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5" grpId="0" animBg="1"/>
      <p:bldP spid="3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os eventos com Jesus</a:t>
            </a:r>
            <a:endParaRPr lang="pt-BR" sz="4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970065"/>
              </p:ext>
            </p:extLst>
          </p:nvPr>
        </p:nvGraphicFramePr>
        <p:xfrm>
          <a:off x="174440" y="1484784"/>
          <a:ext cx="8755277" cy="4601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Drawing" r:id="rId4" imgW="8571882" imgH="4505941" progId="WPDraw30.Drawing">
                  <p:embed/>
                </p:oleObj>
              </mc:Choice>
              <mc:Fallback>
                <p:oleObj name="Drawing" r:id="rId4" imgW="8571882" imgH="4505941" progId="WPDraw30.Drawing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40" y="1484784"/>
                        <a:ext cx="8755277" cy="4601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Picture 38" descr="A-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7013"/>
            <a:ext cx="91440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9" descr="A-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6" y="847013"/>
            <a:ext cx="9180513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3" descr="SEN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79" y="1654855"/>
            <a:ext cx="9148916" cy="459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 Box 44"/>
          <p:cNvSpPr txBox="1">
            <a:spLocks noChangeArrowheads="1"/>
          </p:cNvSpPr>
          <p:nvPr/>
        </p:nvSpPr>
        <p:spPr bwMode="auto">
          <a:xfrm>
            <a:off x="66675" y="3375025"/>
            <a:ext cx="23749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500" b="1">
                <a:solidFill>
                  <a:srgbClr val="FF0000"/>
                </a:solidFill>
              </a:rPr>
              <a:t>JESUS</a:t>
            </a:r>
            <a:endParaRPr lang="en-US" altLang="pt-BR" sz="3500" b="1">
              <a:solidFill>
                <a:srgbClr val="FF0000"/>
              </a:solidFill>
            </a:endParaRPr>
          </a:p>
        </p:txBody>
      </p:sp>
      <p:sp>
        <p:nvSpPr>
          <p:cNvPr id="49" name="Text Box 45"/>
          <p:cNvSpPr txBox="1">
            <a:spLocks noChangeArrowheads="1"/>
          </p:cNvSpPr>
          <p:nvPr/>
        </p:nvSpPr>
        <p:spPr bwMode="auto">
          <a:xfrm>
            <a:off x="65088" y="4010025"/>
            <a:ext cx="23749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500" b="1">
                <a:solidFill>
                  <a:srgbClr val="FF0000"/>
                </a:solidFill>
              </a:rPr>
              <a:t>JOÃO</a:t>
            </a:r>
            <a:endParaRPr lang="en-US" altLang="pt-BR" sz="3500" b="1">
              <a:solidFill>
                <a:srgbClr val="FF0000"/>
              </a:solidFill>
            </a:endParaRPr>
          </a:p>
        </p:txBody>
      </p:sp>
      <p:sp>
        <p:nvSpPr>
          <p:cNvPr id="50" name="Text Box 46"/>
          <p:cNvSpPr txBox="1">
            <a:spLocks noChangeArrowheads="1"/>
          </p:cNvSpPr>
          <p:nvPr/>
        </p:nvSpPr>
        <p:spPr bwMode="auto">
          <a:xfrm>
            <a:off x="282575" y="2908300"/>
            <a:ext cx="23749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500" b="1">
                <a:solidFill>
                  <a:srgbClr val="FF0000"/>
                </a:solidFill>
              </a:rPr>
              <a:t>JUDAS</a:t>
            </a:r>
            <a:endParaRPr lang="en-US" altLang="pt-BR" sz="3500" b="1">
              <a:solidFill>
                <a:srgbClr val="FF0000"/>
              </a:solidFill>
            </a:endParaRPr>
          </a:p>
        </p:txBody>
      </p:sp>
      <p:sp>
        <p:nvSpPr>
          <p:cNvPr id="51" name="Text Box 47"/>
          <p:cNvSpPr txBox="1">
            <a:spLocks noChangeArrowheads="1"/>
          </p:cNvSpPr>
          <p:nvPr/>
        </p:nvSpPr>
        <p:spPr bwMode="auto">
          <a:xfrm>
            <a:off x="7196138" y="4125913"/>
            <a:ext cx="23749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500" b="1">
                <a:solidFill>
                  <a:srgbClr val="FF0000"/>
                </a:solidFill>
              </a:rPr>
              <a:t>PEDRO</a:t>
            </a:r>
            <a:endParaRPr lang="en-US" altLang="pt-BR" sz="35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5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os eventos com Jesus</a:t>
            </a:r>
          </a:p>
        </p:txBody>
      </p:sp>
      <p:sp>
        <p:nvSpPr>
          <p:cNvPr id="2" name="Rectangle 1"/>
          <p:cNvSpPr/>
          <p:nvPr/>
        </p:nvSpPr>
        <p:spPr>
          <a:xfrm>
            <a:off x="310158" y="836712"/>
            <a:ext cx="8208912" cy="18774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900" b="1"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Mt 26.26</a:t>
            </a:r>
          </a:p>
          <a:p>
            <a:r>
              <a:rPr lang="pt-BR" sz="2900"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Enquanto </a:t>
            </a:r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comiam, tomou Jesus um pão, e, abençoando-o, o partiu, e o deu aos discípulos, dizendo: Tomai, comei; isto é o meu corpo.</a:t>
            </a:r>
          </a:p>
        </p:txBody>
      </p:sp>
      <p:grpSp>
        <p:nvGrpSpPr>
          <p:cNvPr id="14" name="Grupo 46"/>
          <p:cNvGrpSpPr/>
          <p:nvPr/>
        </p:nvGrpSpPr>
        <p:grpSpPr>
          <a:xfrm>
            <a:off x="785786" y="5572140"/>
            <a:ext cx="7858180" cy="928694"/>
            <a:chOff x="785786" y="1643050"/>
            <a:chExt cx="7858180" cy="928694"/>
          </a:xfrm>
        </p:grpSpPr>
        <p:sp>
          <p:nvSpPr>
            <p:cNvPr id="15" name="Retângulo de cantos arredondados 52"/>
            <p:cNvSpPr/>
            <p:nvPr/>
          </p:nvSpPr>
          <p:spPr>
            <a:xfrm>
              <a:off x="785786" y="1643050"/>
              <a:ext cx="785818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CaixaDeTexto 53"/>
            <p:cNvSpPr txBox="1"/>
            <p:nvPr/>
          </p:nvSpPr>
          <p:spPr>
            <a:xfrm>
              <a:off x="1857356" y="1844485"/>
              <a:ext cx="6715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smtClean="0">
                  <a:latin typeface="Hebrew" pitchFamily="34" charset="0"/>
                </a:rPr>
                <a:t>/</a:t>
              </a:r>
              <a:r>
                <a:rPr lang="pt-BR" sz="3200" b="1" dirty="0" err="1" smtClean="0">
                  <a:latin typeface="Hebrew" pitchFamily="34" charset="0"/>
                </a:rPr>
                <a:t>wpx</a:t>
              </a:r>
              <a:r>
                <a:rPr lang="pt-BR" sz="3200" b="1" dirty="0" smtClean="0">
                  <a:latin typeface="Hebrew" pitchFamily="34" charset="0"/>
                </a:rPr>
                <a:t> 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tzafon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2800" b="1" dirty="0" err="1" smtClean="0">
                  <a:latin typeface="Arial" pitchFamily="34" charset="0"/>
                  <a:cs typeface="Arial" pitchFamily="34" charset="0"/>
                </a:rPr>
                <a:t>matzáh</a:t>
              </a:r>
              <a:r>
                <a:rPr lang="pt-BR" sz="2800" b="1" dirty="0" smtClean="0">
                  <a:latin typeface="Arial" pitchFamily="34" charset="0"/>
                  <a:cs typeface="Arial" pitchFamily="34" charset="0"/>
                </a:rPr>
                <a:t> escondido</a:t>
              </a:r>
              <a:endParaRPr lang="pt-BR" sz="28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75" t="4000" b="10000"/>
            <a:stretch>
              <a:fillRect/>
            </a:stretch>
          </p:blipFill>
          <p:spPr bwMode="auto">
            <a:xfrm>
              <a:off x="928662" y="1701609"/>
              <a:ext cx="834547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99203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os eventos com Jesus</a:t>
            </a:r>
          </a:p>
        </p:txBody>
      </p:sp>
      <p:sp>
        <p:nvSpPr>
          <p:cNvPr id="2" name="Rectangle 1"/>
          <p:cNvSpPr/>
          <p:nvPr/>
        </p:nvSpPr>
        <p:spPr>
          <a:xfrm>
            <a:off x="310158" y="836712"/>
            <a:ext cx="8208912" cy="23237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900" b="1"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Mt 26.27-28</a:t>
            </a:r>
          </a:p>
          <a:p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A seguir, tomou um cálice e, tendo dado graças, o deu aos discípulos, dizendo: Bebei dele todos; porque isto é o meu sangue, o sangue da nova aliança, derramado em favor de muitos, para remissão de pecados.</a:t>
            </a:r>
          </a:p>
        </p:txBody>
      </p:sp>
    </p:spTree>
    <p:extLst>
      <p:ext uri="{BB962C8B-B14F-4D97-AF65-F5344CB8AC3E}">
        <p14:creationId xmlns:p14="http://schemas.microsoft.com/office/powerpoint/2010/main" val="170206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os eventos com Jesus</a:t>
            </a:r>
          </a:p>
        </p:txBody>
      </p:sp>
      <p:sp>
        <p:nvSpPr>
          <p:cNvPr id="2" name="Rectangle 1"/>
          <p:cNvSpPr/>
          <p:nvPr/>
        </p:nvSpPr>
        <p:spPr>
          <a:xfrm>
            <a:off x="310158" y="836712"/>
            <a:ext cx="8208912" cy="23237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900" b="1"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Mt 26.27-28</a:t>
            </a:r>
          </a:p>
          <a:p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A seguir, </a:t>
            </a:r>
            <a:r>
              <a:rPr lang="pt-BR" sz="2900" u="sng" dirty="0">
                <a:solidFill>
                  <a:srgbClr val="FF0000"/>
                </a:solidFill>
                <a:latin typeface="Calibri Light" panose="020F0302020204030204" pitchFamily="34" charset="0"/>
              </a:rPr>
              <a:t>tomou um cálice </a:t>
            </a:r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e, tendo dado graças, o deu aos discípulos, dizendo: Bebei dele todos; porque isto </a:t>
            </a:r>
            <a:r>
              <a:rPr lang="pt-BR" sz="2900" u="sng" dirty="0">
                <a:solidFill>
                  <a:srgbClr val="FF0000"/>
                </a:solidFill>
                <a:latin typeface="Calibri Light" panose="020F0302020204030204" pitchFamily="34" charset="0"/>
              </a:rPr>
              <a:t>é o meu sangue</a:t>
            </a:r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, o sangue da nova aliança, derramado em favor de muitos, para remissão de pecados.</a:t>
            </a:r>
          </a:p>
        </p:txBody>
      </p:sp>
      <p:grpSp>
        <p:nvGrpSpPr>
          <p:cNvPr id="10" name="Grupo 42"/>
          <p:cNvGrpSpPr/>
          <p:nvPr/>
        </p:nvGrpSpPr>
        <p:grpSpPr>
          <a:xfrm>
            <a:off x="1000100" y="4201939"/>
            <a:ext cx="7143800" cy="928694"/>
            <a:chOff x="1000100" y="1798805"/>
            <a:chExt cx="7143800" cy="928694"/>
          </a:xfrm>
        </p:grpSpPr>
        <p:sp>
          <p:nvSpPr>
            <p:cNvPr id="11" name="Retângulo de cantos arredondados 43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CaixaDeTexto 45"/>
            <p:cNvSpPr txBox="1"/>
            <p:nvPr/>
          </p:nvSpPr>
          <p:spPr>
            <a:xfrm>
              <a:off x="2071670" y="2000240"/>
              <a:ext cx="55007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irb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Barech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Redenção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04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os eventos com Jesus</a:t>
            </a:r>
          </a:p>
        </p:txBody>
      </p:sp>
      <p:sp>
        <p:nvSpPr>
          <p:cNvPr id="2" name="Rectangle 1"/>
          <p:cNvSpPr/>
          <p:nvPr/>
        </p:nvSpPr>
        <p:spPr>
          <a:xfrm>
            <a:off x="310158" y="836712"/>
            <a:ext cx="8208912" cy="18774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900" b="1"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Mt 26.29</a:t>
            </a:r>
          </a:p>
          <a:p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E digo-vos que, desta hora em diante, não beberei deste fruto da videira, até aquele dia em que o hei de beber, novo, convosco no reino de meu Pai.</a:t>
            </a:r>
          </a:p>
        </p:txBody>
      </p:sp>
    </p:spTree>
    <p:extLst>
      <p:ext uri="{BB962C8B-B14F-4D97-AF65-F5344CB8AC3E}">
        <p14:creationId xmlns:p14="http://schemas.microsoft.com/office/powerpoint/2010/main" val="359919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14290"/>
            <a:ext cx="7929618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os eventos com Jesus</a:t>
            </a:r>
          </a:p>
        </p:txBody>
      </p:sp>
      <p:sp>
        <p:nvSpPr>
          <p:cNvPr id="2" name="Rectangle 1"/>
          <p:cNvSpPr/>
          <p:nvPr/>
        </p:nvSpPr>
        <p:spPr>
          <a:xfrm>
            <a:off x="310158" y="836712"/>
            <a:ext cx="8208912" cy="18774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900" b="1"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Mt 26.29</a:t>
            </a:r>
          </a:p>
          <a:p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E digo-vos que, desta hora em diante, </a:t>
            </a:r>
            <a:r>
              <a:rPr lang="pt-BR" sz="2900" u="sng" dirty="0">
                <a:solidFill>
                  <a:srgbClr val="FF0000"/>
                </a:solidFill>
                <a:latin typeface="Calibri Light" panose="020F0302020204030204" pitchFamily="34" charset="0"/>
              </a:rPr>
              <a:t>não beberei </a:t>
            </a:r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deste fruto da videira, </a:t>
            </a:r>
            <a:r>
              <a:rPr lang="pt-BR" sz="2900" u="sng" dirty="0">
                <a:solidFill>
                  <a:srgbClr val="FF0000"/>
                </a:solidFill>
                <a:latin typeface="Calibri Light" panose="020F0302020204030204" pitchFamily="34" charset="0"/>
              </a:rPr>
              <a:t>até aquele dia </a:t>
            </a:r>
            <a:r>
              <a:rPr lang="pt-BR" sz="2900" dirty="0">
                <a:solidFill>
                  <a:srgbClr val="000000"/>
                </a:solidFill>
                <a:latin typeface="Calibri Light" panose="020F0302020204030204" pitchFamily="34" charset="0"/>
              </a:rPr>
              <a:t>em que o hei de beber, novo, convosco no reino de meu Pai.</a:t>
            </a:r>
          </a:p>
        </p:txBody>
      </p:sp>
      <p:grpSp>
        <p:nvGrpSpPr>
          <p:cNvPr id="7" name="Grupo 46"/>
          <p:cNvGrpSpPr/>
          <p:nvPr/>
        </p:nvGrpSpPr>
        <p:grpSpPr>
          <a:xfrm>
            <a:off x="1000100" y="5403506"/>
            <a:ext cx="7143800" cy="928694"/>
            <a:chOff x="1000100" y="1798805"/>
            <a:chExt cx="7143800" cy="928694"/>
          </a:xfrm>
        </p:grpSpPr>
        <p:sp>
          <p:nvSpPr>
            <p:cNvPr id="8" name="Retângulo de cantos arredondados 47"/>
            <p:cNvSpPr/>
            <p:nvPr/>
          </p:nvSpPr>
          <p:spPr>
            <a:xfrm>
              <a:off x="1000100" y="1798805"/>
              <a:ext cx="7143800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/>
            <a:srcRect l="14706"/>
            <a:stretch>
              <a:fillRect/>
            </a:stretch>
          </p:blipFill>
          <p:spPr bwMode="auto">
            <a:xfrm>
              <a:off x="1169170" y="1844486"/>
              <a:ext cx="75962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CaixaDeTexto 49"/>
            <p:cNvSpPr txBox="1"/>
            <p:nvPr/>
          </p:nvSpPr>
          <p:spPr>
            <a:xfrm>
              <a:off x="2071670" y="2000240"/>
              <a:ext cx="60007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b="1" dirty="0" err="1" smtClean="0">
                  <a:latin typeface="Hebrew" pitchFamily="34" charset="0"/>
                </a:rPr>
                <a:t>llh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 – </a:t>
              </a:r>
              <a:r>
                <a:rPr lang="pt-BR" sz="3200" b="1" dirty="0" err="1" smtClean="0">
                  <a:latin typeface="Arial" pitchFamily="34" charset="0"/>
                  <a:cs typeface="Arial" pitchFamily="34" charset="0"/>
                </a:rPr>
                <a:t>Halel</a:t>
              </a:r>
              <a:r>
                <a:rPr lang="pt-BR" sz="3200" b="1" dirty="0" smtClean="0">
                  <a:latin typeface="Arial" pitchFamily="34" charset="0"/>
                  <a:cs typeface="Arial" pitchFamily="34" charset="0"/>
                </a:rPr>
                <a:t>/ </a:t>
              </a:r>
              <a:r>
                <a:rPr lang="pt-BR" sz="3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celebração,louvor</a:t>
              </a:r>
              <a:endParaRPr lang="pt-BR" sz="3200" b="1" dirty="0">
                <a:solidFill>
                  <a:srgbClr val="0070C0"/>
                </a:solidFill>
                <a:latin typeface="Hebre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689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9754" y="214290"/>
            <a:ext cx="9048750" cy="6924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9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</a:t>
            </a:r>
            <a:r>
              <a:rPr lang="pt-BR" sz="39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Messias no Pessach</a:t>
            </a:r>
            <a:endParaRPr lang="pt-BR" sz="39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7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3414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8"/>
          <p:cNvSpPr>
            <a:spLocks noChangeArrowheads="1"/>
          </p:cNvSpPr>
          <p:nvPr/>
        </p:nvSpPr>
        <p:spPr bwMode="auto">
          <a:xfrm>
            <a:off x="466725" y="1281113"/>
            <a:ext cx="5184775" cy="431800"/>
          </a:xfrm>
          <a:prstGeom prst="homePlate">
            <a:avLst>
              <a:gd name="adj" fmla="val 93502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488950" y="1247775"/>
            <a:ext cx="2282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>
                <a:solidFill>
                  <a:schemeClr val="bg1"/>
                </a:solidFill>
              </a:rPr>
              <a:t>A OVELHA</a:t>
            </a:r>
            <a:endParaRPr lang="en-US" altLang="pt-BR" sz="2800" b="1">
              <a:solidFill>
                <a:schemeClr val="bg1"/>
              </a:solidFill>
            </a:endParaRPr>
          </a:p>
        </p:txBody>
      </p:sp>
      <p:sp>
        <p:nvSpPr>
          <p:cNvPr id="14" name="Text Box 30"/>
          <p:cNvSpPr txBox="1">
            <a:spLocks noChangeArrowheads="1"/>
          </p:cNvSpPr>
          <p:nvPr/>
        </p:nvSpPr>
        <p:spPr bwMode="auto">
          <a:xfrm>
            <a:off x="466725" y="1831975"/>
            <a:ext cx="8748713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A ovelha representa o sacrifício – o Messias</a:t>
            </a:r>
            <a:endParaRPr lang="en-US" altLang="pt-BR" sz="2700" b="1"/>
          </a:p>
        </p:txBody>
      </p:sp>
      <p:sp>
        <p:nvSpPr>
          <p:cNvPr id="15" name="Text Box 31"/>
          <p:cNvSpPr txBox="1">
            <a:spLocks noChangeArrowheads="1"/>
          </p:cNvSpPr>
          <p:nvPr/>
        </p:nvSpPr>
        <p:spPr bwMode="auto">
          <a:xfrm>
            <a:off x="466725" y="2443163"/>
            <a:ext cx="86772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A criança deveria sofrer um impacto uma vez na vida sobre a substituição.</a:t>
            </a:r>
            <a:endParaRPr lang="en-US" altLang="pt-BR" sz="2700" b="1"/>
          </a:p>
        </p:txBody>
      </p:sp>
      <p:pic>
        <p:nvPicPr>
          <p:cNvPr id="27" name="Picture 34" descr="computador2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997200"/>
            <a:ext cx="457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35"/>
          <p:cNvSpPr txBox="1">
            <a:spLocks noChangeArrowheads="1"/>
          </p:cNvSpPr>
          <p:nvPr/>
        </p:nvSpPr>
        <p:spPr bwMode="auto">
          <a:xfrm>
            <a:off x="5724525" y="2924175"/>
            <a:ext cx="23399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500" b="1">
                <a:solidFill>
                  <a:srgbClr val="000099"/>
                </a:solidFill>
              </a:rPr>
              <a:t>Ex 13.15</a:t>
            </a:r>
            <a:endParaRPr lang="en-US" altLang="pt-BR" sz="2500" b="1">
              <a:solidFill>
                <a:srgbClr val="000099"/>
              </a:solidFill>
            </a:endParaRPr>
          </a:p>
        </p:txBody>
      </p:sp>
      <p:sp>
        <p:nvSpPr>
          <p:cNvPr id="29" name="Text Box 39"/>
          <p:cNvSpPr txBox="1">
            <a:spLocks noChangeArrowheads="1"/>
          </p:cNvSpPr>
          <p:nvPr/>
        </p:nvSpPr>
        <p:spPr bwMode="auto">
          <a:xfrm>
            <a:off x="323850" y="3708400"/>
            <a:ext cx="8569325" cy="3027363"/>
          </a:xfrm>
          <a:prstGeom prst="rect">
            <a:avLst/>
          </a:prstGeom>
          <a:solidFill>
            <a:schemeClr val="bg1"/>
          </a:solidFill>
          <a:ln w="5715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pt-BR" sz="2700" b="1"/>
              <a:t>Pois sucedeu que, endurecendo-se Faraó para não nos deixar sair, o SENHOR matou todos os primogênitos na terra do Egito, desde o primogênito do homem até ao primogênito dos animais; por isso, eu sacrifico ao SENHOR todos os machos que abrem a madre; porém a todo primogênito de meus filhos eu resgato.</a:t>
            </a:r>
          </a:p>
        </p:txBody>
      </p:sp>
      <p:sp>
        <p:nvSpPr>
          <p:cNvPr id="30" name="Text Box 41"/>
          <p:cNvSpPr txBox="1">
            <a:spLocks noChangeArrowheads="1"/>
          </p:cNvSpPr>
          <p:nvPr/>
        </p:nvSpPr>
        <p:spPr bwMode="auto">
          <a:xfrm>
            <a:off x="3330930" y="5352010"/>
            <a:ext cx="216058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 u="sng">
                <a:solidFill>
                  <a:srgbClr val="C00000"/>
                </a:solidFill>
              </a:rPr>
              <a:t>eu sacrifico</a:t>
            </a:r>
            <a:endParaRPr lang="en-US" altLang="pt-BR" sz="2700" b="1" u="sng">
              <a:solidFill>
                <a:srgbClr val="C00000"/>
              </a:solidFill>
            </a:endParaRPr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971550" y="3213100"/>
            <a:ext cx="2592388" cy="8540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500" b="1">
                <a:solidFill>
                  <a:srgbClr val="FFFF00"/>
                </a:solidFill>
              </a:rPr>
              <a:t>ALUSÃO AO MESSIAS</a:t>
            </a:r>
            <a:endParaRPr lang="en-US" altLang="pt-BR" sz="2500" b="1">
              <a:solidFill>
                <a:srgbClr val="FFFF00"/>
              </a:solidFill>
            </a:endParaRP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5867400" y="3429000"/>
            <a:ext cx="2592388" cy="4730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500" b="1">
                <a:solidFill>
                  <a:srgbClr val="FFFF00"/>
                </a:solidFill>
              </a:rPr>
              <a:t>SUBSTITUIÇÃO</a:t>
            </a:r>
            <a:endParaRPr lang="en-US" altLang="pt-BR" sz="2500" b="1">
              <a:solidFill>
                <a:srgbClr val="FFFF00"/>
              </a:solidFill>
            </a:endParaRP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2889671" y="6166123"/>
            <a:ext cx="4392613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 u="sng">
                <a:solidFill>
                  <a:srgbClr val="C00000"/>
                </a:solidFill>
              </a:rPr>
              <a:t>meus filhos eu resgato</a:t>
            </a:r>
            <a:endParaRPr lang="en-US" altLang="pt-BR" sz="2700" b="1" u="sng">
              <a:solidFill>
                <a:srgbClr val="C00000"/>
              </a:solidFill>
            </a:endParaRPr>
          </a:p>
        </p:txBody>
      </p:sp>
      <p:sp>
        <p:nvSpPr>
          <p:cNvPr id="35" name="Line 46"/>
          <p:cNvSpPr>
            <a:spLocks noChangeShapeType="1"/>
          </p:cNvSpPr>
          <p:nvPr/>
        </p:nvSpPr>
        <p:spPr bwMode="auto">
          <a:xfrm flipH="1" flipV="1">
            <a:off x="2268538" y="4149725"/>
            <a:ext cx="1366837" cy="1366838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" name="Line 47"/>
          <p:cNvSpPr>
            <a:spLocks noChangeShapeType="1"/>
          </p:cNvSpPr>
          <p:nvPr/>
        </p:nvSpPr>
        <p:spPr bwMode="auto">
          <a:xfrm flipV="1">
            <a:off x="6154738" y="4076700"/>
            <a:ext cx="1657350" cy="2232025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183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  <p:bldP spid="28" grpId="0"/>
      <p:bldP spid="29" grpId="0" animBg="1"/>
      <p:bldP spid="30" grpId="0"/>
      <p:bldP spid="32" grpId="0" animBg="1"/>
      <p:bldP spid="33" grpId="0" animBg="1"/>
      <p:bldP spid="34" grpId="0"/>
      <p:bldP spid="35" grpId="0" animBg="1"/>
      <p:bldP spid="3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9754" y="214290"/>
            <a:ext cx="9048750" cy="6924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9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</a:t>
            </a:r>
            <a:r>
              <a:rPr lang="pt-BR" sz="39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Messias no Pessach</a:t>
            </a:r>
            <a:endParaRPr lang="pt-BR" sz="39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7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3414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8"/>
          <p:cNvSpPr>
            <a:spLocks noChangeArrowheads="1"/>
          </p:cNvSpPr>
          <p:nvPr/>
        </p:nvSpPr>
        <p:spPr bwMode="auto">
          <a:xfrm>
            <a:off x="466725" y="1281113"/>
            <a:ext cx="5184775" cy="431800"/>
          </a:xfrm>
          <a:prstGeom prst="homePlate">
            <a:avLst>
              <a:gd name="adj" fmla="val 93502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488950" y="1247775"/>
            <a:ext cx="2282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>
                <a:solidFill>
                  <a:schemeClr val="bg1"/>
                </a:solidFill>
              </a:rPr>
              <a:t>A OVELHA</a:t>
            </a:r>
            <a:endParaRPr lang="en-US" altLang="pt-BR" sz="2800" b="1">
              <a:solidFill>
                <a:schemeClr val="bg1"/>
              </a:solidFill>
            </a:endParaRPr>
          </a:p>
        </p:txBody>
      </p:sp>
      <p:pic>
        <p:nvPicPr>
          <p:cNvPr id="19" name="Picture 24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383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5"/>
          <p:cNvSpPr>
            <a:spLocks noChangeArrowheads="1"/>
          </p:cNvSpPr>
          <p:nvPr/>
        </p:nvSpPr>
        <p:spPr bwMode="auto">
          <a:xfrm>
            <a:off x="458788" y="1878013"/>
            <a:ext cx="5192712" cy="431800"/>
          </a:xfrm>
          <a:prstGeom prst="homePlate">
            <a:avLst>
              <a:gd name="adj" fmla="val 93645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481013" y="1831975"/>
            <a:ext cx="3659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BEDIKAT CHAMETZ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66725" y="2565400"/>
            <a:ext cx="849788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Ao procurar e remover o fermento, que representa o pecado, incentiva-se a consagração para esperar o messias.</a:t>
            </a:r>
            <a:endParaRPr lang="en-US" altLang="pt-BR" sz="2700" b="1"/>
          </a:p>
        </p:txBody>
      </p:sp>
    </p:spTree>
    <p:extLst>
      <p:ext uri="{BB962C8B-B14F-4D97-AF65-F5344CB8AC3E}">
        <p14:creationId xmlns:p14="http://schemas.microsoft.com/office/powerpoint/2010/main" val="379154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9754" y="214290"/>
            <a:ext cx="9048750" cy="6924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9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</a:t>
            </a:r>
            <a:r>
              <a:rPr lang="pt-BR" sz="39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Messias no Pessach</a:t>
            </a:r>
            <a:endParaRPr lang="pt-BR" sz="39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7" descr="diamsmall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3414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8"/>
          <p:cNvSpPr>
            <a:spLocks noChangeArrowheads="1"/>
          </p:cNvSpPr>
          <p:nvPr/>
        </p:nvSpPr>
        <p:spPr bwMode="auto">
          <a:xfrm>
            <a:off x="466725" y="1281113"/>
            <a:ext cx="5184775" cy="431800"/>
          </a:xfrm>
          <a:prstGeom prst="homePlate">
            <a:avLst>
              <a:gd name="adj" fmla="val 93502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488950" y="1247775"/>
            <a:ext cx="2282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>
                <a:solidFill>
                  <a:schemeClr val="bg1"/>
                </a:solidFill>
              </a:rPr>
              <a:t>A OVELHA</a:t>
            </a:r>
            <a:endParaRPr lang="en-US" altLang="pt-BR" sz="2800" b="1">
              <a:solidFill>
                <a:schemeClr val="bg1"/>
              </a:solidFill>
            </a:endParaRPr>
          </a:p>
        </p:txBody>
      </p:sp>
      <p:pic>
        <p:nvPicPr>
          <p:cNvPr id="19" name="Picture 24" descr="diamsmall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383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5"/>
          <p:cNvSpPr>
            <a:spLocks noChangeArrowheads="1"/>
          </p:cNvSpPr>
          <p:nvPr/>
        </p:nvSpPr>
        <p:spPr bwMode="auto">
          <a:xfrm>
            <a:off x="458788" y="1878013"/>
            <a:ext cx="5192712" cy="431800"/>
          </a:xfrm>
          <a:prstGeom prst="homePlate">
            <a:avLst>
              <a:gd name="adj" fmla="val 93645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481013" y="1831975"/>
            <a:ext cx="3659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BEDIKAT CHAMETZ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16" descr="diamsmall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552700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7"/>
          <p:cNvSpPr>
            <a:spLocks noChangeArrowheads="1"/>
          </p:cNvSpPr>
          <p:nvPr/>
        </p:nvSpPr>
        <p:spPr bwMode="auto">
          <a:xfrm>
            <a:off x="454025" y="2492375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476250" y="2446338"/>
            <a:ext cx="5175250" cy="5191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SANGUE DOS UMBRAIS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17" name="Picture 20" descr="computador2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176713"/>
            <a:ext cx="457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6659563" y="4103688"/>
            <a:ext cx="23399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500" b="1">
                <a:solidFill>
                  <a:srgbClr val="000099"/>
                </a:solidFill>
              </a:rPr>
              <a:t>Ex 12.21-23</a:t>
            </a:r>
            <a:endParaRPr lang="en-US" altLang="pt-BR" sz="2500" b="1">
              <a:solidFill>
                <a:srgbClr val="000099"/>
              </a:solidFill>
            </a:endParaRP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466725" y="3182938"/>
            <a:ext cx="849788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/>
              <a:t>O sangue representava a identificação do povo de Deus que seria livre.</a:t>
            </a:r>
            <a:endParaRPr lang="en-US" altLang="pt-BR" sz="2700" b="1"/>
          </a:p>
        </p:txBody>
      </p:sp>
      <p:graphicFrame>
        <p:nvGraphicFramePr>
          <p:cNvPr id="25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668103"/>
              </p:ext>
            </p:extLst>
          </p:nvPr>
        </p:nvGraphicFramePr>
        <p:xfrm>
          <a:off x="135639" y="234949"/>
          <a:ext cx="6010275" cy="655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Drawing" r:id="rId6" imgW="5619651" imgH="6305945" progId="WPDraw30.Drawing">
                  <p:embed/>
                </p:oleObj>
              </mc:Choice>
              <mc:Fallback>
                <p:oleObj name="Drawing" r:id="rId6" imgW="5619651" imgH="6305945" progId="WPDraw30.Drawing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639" y="234949"/>
                        <a:ext cx="6010275" cy="655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854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  <p:bldP spid="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9754" y="214290"/>
            <a:ext cx="9048750" cy="6924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9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</a:t>
            </a:r>
            <a:r>
              <a:rPr lang="pt-BR" sz="39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Messias no Pessach</a:t>
            </a:r>
            <a:endParaRPr lang="pt-BR" sz="39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7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3414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8"/>
          <p:cNvSpPr>
            <a:spLocks noChangeArrowheads="1"/>
          </p:cNvSpPr>
          <p:nvPr/>
        </p:nvSpPr>
        <p:spPr bwMode="auto">
          <a:xfrm>
            <a:off x="466725" y="1281113"/>
            <a:ext cx="5184775" cy="431800"/>
          </a:xfrm>
          <a:prstGeom prst="homePlate">
            <a:avLst>
              <a:gd name="adj" fmla="val 93502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488950" y="1247775"/>
            <a:ext cx="2282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>
                <a:solidFill>
                  <a:schemeClr val="bg1"/>
                </a:solidFill>
              </a:rPr>
              <a:t>A OVELHA</a:t>
            </a:r>
            <a:endParaRPr lang="en-US" altLang="pt-BR" sz="2800" b="1">
              <a:solidFill>
                <a:schemeClr val="bg1"/>
              </a:solidFill>
            </a:endParaRPr>
          </a:p>
        </p:txBody>
      </p:sp>
      <p:pic>
        <p:nvPicPr>
          <p:cNvPr id="19" name="Picture 24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383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5"/>
          <p:cNvSpPr>
            <a:spLocks noChangeArrowheads="1"/>
          </p:cNvSpPr>
          <p:nvPr/>
        </p:nvSpPr>
        <p:spPr bwMode="auto">
          <a:xfrm>
            <a:off x="458788" y="1878013"/>
            <a:ext cx="5192712" cy="431800"/>
          </a:xfrm>
          <a:prstGeom prst="homePlate">
            <a:avLst>
              <a:gd name="adj" fmla="val 93645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481013" y="1831975"/>
            <a:ext cx="3659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BEDIKAT CHAMETZ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16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552700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7"/>
          <p:cNvSpPr>
            <a:spLocks noChangeArrowheads="1"/>
          </p:cNvSpPr>
          <p:nvPr/>
        </p:nvSpPr>
        <p:spPr bwMode="auto">
          <a:xfrm>
            <a:off x="454025" y="2492375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476250" y="2446338"/>
            <a:ext cx="5175250" cy="5191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SANGUE DOS UMBRAIS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22" name="Picture 22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3175000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46088" y="3114675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498115" y="3098236"/>
            <a:ext cx="5175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</a:t>
            </a:r>
            <a:r>
              <a:rPr lang="pt-BR" altLang="pt-BR" sz="2800" b="1" dirty="0" smtClean="0">
                <a:solidFill>
                  <a:schemeClr val="bg1"/>
                </a:solidFill>
              </a:rPr>
              <a:t>MATZAH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18434" name="Picture 2" descr="http://cdn2-b.examiner.com/sites/default/files/styles/image_content_width/hash/49/6f/1364183772_7674_matzah.jpg?itok=YjxTwXO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226" y="59694"/>
            <a:ext cx="4869492" cy="486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AutoShape 26"/>
          <p:cNvSpPr>
            <a:spLocks noChangeArrowheads="1"/>
          </p:cNvSpPr>
          <p:nvPr/>
        </p:nvSpPr>
        <p:spPr bwMode="auto">
          <a:xfrm>
            <a:off x="538956" y="4655020"/>
            <a:ext cx="4465637" cy="1296987"/>
          </a:xfrm>
          <a:prstGeom prst="wedgeRectCallout">
            <a:avLst>
              <a:gd name="adj1" fmla="val 40009"/>
              <a:gd name="adj2" fmla="val -136657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500" b="1" dirty="0">
                <a:solidFill>
                  <a:srgbClr val="FFFF00"/>
                </a:solidFill>
              </a:rPr>
              <a:t>AS </a:t>
            </a:r>
            <a:r>
              <a:rPr lang="pt-BR" altLang="pt-BR" sz="2500" b="1" dirty="0" smtClean="0">
                <a:solidFill>
                  <a:srgbClr val="FFFF00"/>
                </a:solidFill>
              </a:rPr>
              <a:t>QUEIMADURAS/ FERIDAS</a:t>
            </a:r>
          </a:p>
          <a:p>
            <a:pPr algn="ctr" eaLnBrk="1" hangingPunct="1"/>
            <a:r>
              <a:rPr lang="pt-BR" altLang="pt-BR" sz="2500" b="1" dirty="0" smtClean="0">
                <a:solidFill>
                  <a:srgbClr val="FFFF00"/>
                </a:solidFill>
              </a:rPr>
              <a:t>SEM FERMENTO/ PURO</a:t>
            </a:r>
            <a:endParaRPr lang="en-US" altLang="pt-BR" sz="2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10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9754" y="214290"/>
            <a:ext cx="9048750" cy="6924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9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</a:t>
            </a:r>
            <a:r>
              <a:rPr lang="pt-BR" sz="39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Messias no Pessach</a:t>
            </a:r>
            <a:endParaRPr lang="pt-BR" sz="39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7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3414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8"/>
          <p:cNvSpPr>
            <a:spLocks noChangeArrowheads="1"/>
          </p:cNvSpPr>
          <p:nvPr/>
        </p:nvSpPr>
        <p:spPr bwMode="auto">
          <a:xfrm>
            <a:off x="466725" y="1281113"/>
            <a:ext cx="5184775" cy="431800"/>
          </a:xfrm>
          <a:prstGeom prst="homePlate">
            <a:avLst>
              <a:gd name="adj" fmla="val 93502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488950" y="1247775"/>
            <a:ext cx="2282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>
                <a:solidFill>
                  <a:schemeClr val="bg1"/>
                </a:solidFill>
              </a:rPr>
              <a:t>A OVELHA</a:t>
            </a:r>
            <a:endParaRPr lang="en-US" altLang="pt-BR" sz="2800" b="1">
              <a:solidFill>
                <a:schemeClr val="bg1"/>
              </a:solidFill>
            </a:endParaRPr>
          </a:p>
        </p:txBody>
      </p:sp>
      <p:pic>
        <p:nvPicPr>
          <p:cNvPr id="19" name="Picture 24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383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5"/>
          <p:cNvSpPr>
            <a:spLocks noChangeArrowheads="1"/>
          </p:cNvSpPr>
          <p:nvPr/>
        </p:nvSpPr>
        <p:spPr bwMode="auto">
          <a:xfrm>
            <a:off x="458788" y="1878013"/>
            <a:ext cx="5192712" cy="431800"/>
          </a:xfrm>
          <a:prstGeom prst="homePlate">
            <a:avLst>
              <a:gd name="adj" fmla="val 93645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481013" y="1831975"/>
            <a:ext cx="3659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BEDIKAT CHAMETZ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16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552700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7"/>
          <p:cNvSpPr>
            <a:spLocks noChangeArrowheads="1"/>
          </p:cNvSpPr>
          <p:nvPr/>
        </p:nvSpPr>
        <p:spPr bwMode="auto">
          <a:xfrm>
            <a:off x="454025" y="2492375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476250" y="2446338"/>
            <a:ext cx="5175250" cy="5191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SANGUE DOS UMBRAIS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22" name="Picture 22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3175000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46088" y="3114675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498115" y="3098236"/>
            <a:ext cx="5175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</a:t>
            </a:r>
            <a:r>
              <a:rPr lang="pt-BR" altLang="pt-BR" sz="2800" b="1" dirty="0" smtClean="0">
                <a:solidFill>
                  <a:schemeClr val="bg1"/>
                </a:solidFill>
              </a:rPr>
              <a:t>MATZAH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28" name="Picture 22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3808413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AutoShape 23"/>
          <p:cNvSpPr>
            <a:spLocks noChangeArrowheads="1"/>
          </p:cNvSpPr>
          <p:nvPr/>
        </p:nvSpPr>
        <p:spPr bwMode="auto">
          <a:xfrm>
            <a:off x="446088" y="3748088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32" name="Text Box 24"/>
          <p:cNvSpPr txBox="1">
            <a:spLocks noChangeArrowheads="1"/>
          </p:cNvSpPr>
          <p:nvPr/>
        </p:nvSpPr>
        <p:spPr bwMode="auto">
          <a:xfrm>
            <a:off x="468313" y="3702050"/>
            <a:ext cx="4031679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AFIKOMAM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466725" y="4459288"/>
            <a:ext cx="648176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 dirty="0"/>
              <a:t>A metado do </a:t>
            </a:r>
            <a:r>
              <a:rPr lang="pt-BR" altLang="pt-BR" sz="2700" b="1" dirty="0" smtClean="0"/>
              <a:t>matzah </a:t>
            </a:r>
            <a:r>
              <a:rPr lang="pt-BR" altLang="pt-BR" sz="2700" b="1" dirty="0"/>
              <a:t>escondido é uma representatividade que buscamos o messias. Quem o encontra recebe o maior presente.</a:t>
            </a:r>
            <a:endParaRPr lang="en-US" altLang="pt-BR" sz="27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61024" t="31800" r="23226" b="12900"/>
          <a:stretch/>
        </p:blipFill>
        <p:spPr>
          <a:xfrm>
            <a:off x="6336432" y="1196986"/>
            <a:ext cx="288032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5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59754" y="214290"/>
            <a:ext cx="9048750" cy="6924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9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Entendendo </a:t>
            </a:r>
            <a:r>
              <a:rPr lang="pt-BR" sz="39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Messias no Pessach</a:t>
            </a:r>
            <a:endParaRPr lang="pt-BR" sz="39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7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3414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8"/>
          <p:cNvSpPr>
            <a:spLocks noChangeArrowheads="1"/>
          </p:cNvSpPr>
          <p:nvPr/>
        </p:nvSpPr>
        <p:spPr bwMode="auto">
          <a:xfrm>
            <a:off x="466725" y="1281113"/>
            <a:ext cx="5184775" cy="431800"/>
          </a:xfrm>
          <a:prstGeom prst="homePlate">
            <a:avLst>
              <a:gd name="adj" fmla="val 93502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488950" y="1247775"/>
            <a:ext cx="2282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>
                <a:solidFill>
                  <a:schemeClr val="bg1"/>
                </a:solidFill>
              </a:rPr>
              <a:t>A OVELHA</a:t>
            </a:r>
            <a:endParaRPr lang="en-US" altLang="pt-BR" sz="2800" b="1">
              <a:solidFill>
                <a:schemeClr val="bg1"/>
              </a:solidFill>
            </a:endParaRPr>
          </a:p>
        </p:txBody>
      </p:sp>
      <p:pic>
        <p:nvPicPr>
          <p:cNvPr id="19" name="Picture 24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38338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5"/>
          <p:cNvSpPr>
            <a:spLocks noChangeArrowheads="1"/>
          </p:cNvSpPr>
          <p:nvPr/>
        </p:nvSpPr>
        <p:spPr bwMode="auto">
          <a:xfrm>
            <a:off x="458788" y="1878013"/>
            <a:ext cx="5192712" cy="431800"/>
          </a:xfrm>
          <a:prstGeom prst="homePlate">
            <a:avLst>
              <a:gd name="adj" fmla="val 93645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481013" y="1831975"/>
            <a:ext cx="3659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BEDIKAT CHAMETZ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16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552700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7"/>
          <p:cNvSpPr>
            <a:spLocks noChangeArrowheads="1"/>
          </p:cNvSpPr>
          <p:nvPr/>
        </p:nvSpPr>
        <p:spPr bwMode="auto">
          <a:xfrm>
            <a:off x="454025" y="2492375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476250" y="2446338"/>
            <a:ext cx="5175250" cy="5191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SANGUE DOS UMBRAIS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22" name="Picture 22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3175000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46088" y="3114675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498115" y="3098236"/>
            <a:ext cx="5175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</a:t>
            </a:r>
            <a:r>
              <a:rPr lang="pt-BR" altLang="pt-BR" sz="2800" b="1" dirty="0" smtClean="0">
                <a:solidFill>
                  <a:schemeClr val="bg1"/>
                </a:solidFill>
              </a:rPr>
              <a:t>MATZAH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28" name="Picture 22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3808413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AutoShape 23"/>
          <p:cNvSpPr>
            <a:spLocks noChangeArrowheads="1"/>
          </p:cNvSpPr>
          <p:nvPr/>
        </p:nvSpPr>
        <p:spPr bwMode="auto">
          <a:xfrm>
            <a:off x="446088" y="3748088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32" name="Text Box 24"/>
          <p:cNvSpPr txBox="1">
            <a:spLocks noChangeArrowheads="1"/>
          </p:cNvSpPr>
          <p:nvPr/>
        </p:nvSpPr>
        <p:spPr bwMode="auto">
          <a:xfrm>
            <a:off x="468313" y="3702050"/>
            <a:ext cx="4031679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O AFIKOMAM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pic>
        <p:nvPicPr>
          <p:cNvPr id="37" name="Picture 28" descr="diamsmall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4422775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AutoShape 29"/>
          <p:cNvSpPr>
            <a:spLocks noChangeArrowheads="1"/>
          </p:cNvSpPr>
          <p:nvPr/>
        </p:nvSpPr>
        <p:spPr bwMode="auto">
          <a:xfrm>
            <a:off x="446088" y="4362450"/>
            <a:ext cx="5197475" cy="431800"/>
          </a:xfrm>
          <a:prstGeom prst="homePlate">
            <a:avLst>
              <a:gd name="adj" fmla="val 93731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39" name="Text Box 30"/>
          <p:cNvSpPr txBox="1">
            <a:spLocks noChangeArrowheads="1"/>
          </p:cNvSpPr>
          <p:nvPr/>
        </p:nvSpPr>
        <p:spPr bwMode="auto">
          <a:xfrm>
            <a:off x="468313" y="4316413"/>
            <a:ext cx="4319711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bg1"/>
                </a:solidFill>
              </a:rPr>
              <a:t>A PRONTIDÃO</a:t>
            </a:r>
            <a:endParaRPr lang="en-US" altLang="pt-BR" sz="2800" b="1" dirty="0">
              <a:solidFill>
                <a:schemeClr val="bg1"/>
              </a:solidFill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466725" y="4932363"/>
            <a:ext cx="820896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700" b="1" dirty="0"/>
              <a:t>O ficar pronto para viagem representa estar preparado para a chegada do </a:t>
            </a:r>
            <a:r>
              <a:rPr lang="pt-BR" altLang="pt-BR" sz="2700" b="1" dirty="0" smtClean="0"/>
              <a:t>Messias</a:t>
            </a:r>
            <a:r>
              <a:rPr lang="pt-BR" altLang="pt-BR" sz="2700" b="1" dirty="0"/>
              <a:t>. Um gesto de </a:t>
            </a:r>
            <a:r>
              <a:rPr lang="pt-BR" altLang="pt-BR" sz="2700" b="1" dirty="0" smtClean="0"/>
              <a:t>reflexão - silêncio </a:t>
            </a:r>
            <a:r>
              <a:rPr lang="pt-BR" altLang="pt-BR" sz="2700" b="1" dirty="0"/>
              <a:t>para </a:t>
            </a:r>
            <a:r>
              <a:rPr lang="pt-BR" altLang="pt-BR" sz="2700" b="1" dirty="0" smtClean="0"/>
              <a:t>ouvir o Messias chegar.</a:t>
            </a:r>
            <a:endParaRPr lang="en-US" altLang="pt-BR" sz="2700" b="1" dirty="0"/>
          </a:p>
        </p:txBody>
      </p:sp>
      <p:pic>
        <p:nvPicPr>
          <p:cNvPr id="42" name="Picture 33" descr="computador2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608513"/>
            <a:ext cx="457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 Box 34"/>
          <p:cNvSpPr txBox="1">
            <a:spLocks noChangeArrowheads="1"/>
          </p:cNvSpPr>
          <p:nvPr/>
        </p:nvSpPr>
        <p:spPr bwMode="auto">
          <a:xfrm>
            <a:off x="6659563" y="4535488"/>
            <a:ext cx="23399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500" b="1">
                <a:solidFill>
                  <a:srgbClr val="000099"/>
                </a:solidFill>
              </a:rPr>
              <a:t>Ex 12.11</a:t>
            </a:r>
            <a:endParaRPr lang="en-US" altLang="pt-BR" sz="2500" b="1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86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/>
      <p:bldP spid="4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de cantos arredondados 5"/>
          <p:cNvSpPr/>
          <p:nvPr/>
        </p:nvSpPr>
        <p:spPr>
          <a:xfrm>
            <a:off x="142844" y="214290"/>
            <a:ext cx="8786874" cy="6500834"/>
          </a:xfrm>
          <a:prstGeom prst="roundRect">
            <a:avLst>
              <a:gd name="adj" fmla="val 2114"/>
            </a:avLst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115616" y="404664"/>
            <a:ext cx="756084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b="1" dirty="0" smtClean="0">
                <a:solidFill>
                  <a:srgbClr val="C00000"/>
                </a:solidFill>
              </a:rPr>
              <a:t>O que é a ceia?</a:t>
            </a:r>
          </a:p>
          <a:p>
            <a:endParaRPr lang="pt-BR" sz="4200" b="1" dirty="0">
              <a:solidFill>
                <a:srgbClr val="C00000"/>
              </a:solidFill>
            </a:endParaRPr>
          </a:p>
          <a:p>
            <a:r>
              <a:rPr lang="pt-BR" sz="4200" b="1" dirty="0" smtClean="0">
                <a:solidFill>
                  <a:srgbClr val="C00000"/>
                </a:solidFill>
              </a:rPr>
              <a:t>Por que celebrar a ceia?</a:t>
            </a:r>
          </a:p>
          <a:p>
            <a:endParaRPr lang="pt-BR" sz="4200" b="1" dirty="0">
              <a:solidFill>
                <a:srgbClr val="C00000"/>
              </a:solidFill>
            </a:endParaRPr>
          </a:p>
          <a:p>
            <a:r>
              <a:rPr lang="pt-BR" sz="4200" b="1" dirty="0" smtClean="0">
                <a:solidFill>
                  <a:srgbClr val="C00000"/>
                </a:solidFill>
              </a:rPr>
              <a:t>Como celebrar a ceia?</a:t>
            </a:r>
          </a:p>
          <a:p>
            <a:endParaRPr lang="pt-BR" sz="4200" b="1" dirty="0">
              <a:solidFill>
                <a:srgbClr val="C00000"/>
              </a:solidFill>
            </a:endParaRPr>
          </a:p>
          <a:p>
            <a:r>
              <a:rPr lang="pt-BR" sz="4200" b="1" dirty="0" smtClean="0">
                <a:solidFill>
                  <a:srgbClr val="C00000"/>
                </a:solidFill>
              </a:rPr>
              <a:t>O que é o pessach?</a:t>
            </a:r>
          </a:p>
          <a:p>
            <a:endParaRPr lang="pt-BR" sz="4200" b="1" dirty="0">
              <a:solidFill>
                <a:srgbClr val="C00000"/>
              </a:solidFill>
            </a:endParaRPr>
          </a:p>
          <a:p>
            <a:r>
              <a:rPr lang="pt-BR" sz="4200" b="1" dirty="0" smtClean="0">
                <a:solidFill>
                  <a:srgbClr val="C00000"/>
                </a:solidFill>
              </a:rPr>
              <a:t>Como celebrar o pessach?</a:t>
            </a:r>
            <a:endParaRPr lang="pt-BR" sz="4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8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1 – Praticada hoje – tradicionalmente.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1971417"/>
            <a:ext cx="867163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Resumo </a:t>
            </a:r>
            <a:r>
              <a:rPr lang="pt-BR" sz="3400" dirty="0">
                <a:solidFill>
                  <a:prstClr val="black"/>
                </a:solidFill>
              </a:rPr>
              <a:t>de elementos do pessach adaptado para o culto cristão.</a:t>
            </a:r>
            <a:endParaRPr lang="pt-BR" sz="3400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1727" y="3123545"/>
            <a:ext cx="867163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Calendário diferenciado em denominações.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Todo culto semanal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Uma vez por mês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3 vezes no ano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Etc.</a:t>
            </a: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5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1 – Praticada hoje – tradicionalmente.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1971417"/>
            <a:ext cx="867163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Resumo </a:t>
            </a:r>
            <a:r>
              <a:rPr lang="pt-BR" sz="3400" dirty="0">
                <a:solidFill>
                  <a:prstClr val="black"/>
                </a:solidFill>
              </a:rPr>
              <a:t>de elementos do pessach adaptado para o culto cristão.</a:t>
            </a:r>
            <a:endParaRPr lang="pt-BR" sz="3400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1727" y="3123545"/>
            <a:ext cx="867163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Calendário diferenciado em denominações.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3528" y="3843625"/>
            <a:ext cx="882047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Batista – uma das ordenança da igreja.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400" b="1" dirty="0" smtClean="0">
                <a:solidFill>
                  <a:schemeClr val="accent1">
                    <a:lumMod val="75000"/>
                  </a:schemeClr>
                </a:solidFill>
              </a:rPr>
              <a:t>Após o batismo (2ª ordenança)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400" b="1" dirty="0" smtClean="0">
                <a:solidFill>
                  <a:schemeClr val="accent1">
                    <a:lumMod val="75000"/>
                  </a:schemeClr>
                </a:solidFill>
              </a:rPr>
              <a:t>Membros (abeto, restrito, ultrarestrito)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400" b="1" dirty="0" smtClean="0">
                <a:solidFill>
                  <a:schemeClr val="accent1">
                    <a:lumMod val="75000"/>
                  </a:schemeClr>
                </a:solidFill>
              </a:rPr>
              <a:t>Importância espiritual (condenação - santificação. </a:t>
            </a:r>
            <a:endParaRPr lang="pt-BR" sz="3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89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2 – Histórico da ceia tradicional.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1727" y="1995805"/>
            <a:ext cx="8671639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Igreja católica. 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Antes da reforma (</a:t>
            </a:r>
            <a:r>
              <a:rPr lang="pt-BR" sz="3200" dirty="0">
                <a:solidFill>
                  <a:schemeClr val="accent1">
                    <a:lumMod val="75000"/>
                  </a:schemeClr>
                </a:solidFill>
              </a:rPr>
              <a:t>negar judaismo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Sacramento da igreja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Eucaristia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ação de graças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Comunhão com a igreja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excomunhão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Transubstanciação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Hóstia - vítima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2150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2 – Histórico da ceia tradicional.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1727" y="1995805"/>
            <a:ext cx="867163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Igreja católica. </a:t>
            </a:r>
            <a:endParaRPr lang="pt-BR" sz="3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1727" y="2583482"/>
            <a:ext cx="8671639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Igreja evangélica pós-reforma. 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Doutrina sacramental </a:t>
            </a: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pt-BR" sz="3200" dirty="0">
                <a:solidFill>
                  <a:schemeClr val="accent1">
                    <a:lumMod val="75000"/>
                  </a:schemeClr>
                </a:solidFill>
              </a:rPr>
              <a:t>negar judaismo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Reformadores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Zuwinglio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memorial, lembrança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Lutero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Cristo presente - consubst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Calvino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presença espiritual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6712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3 – Tradição batista.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1727" y="1995805"/>
            <a:ext cx="867163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Ceia no culto.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Um culto especial (1 vez por mês?).</a:t>
            </a:r>
          </a:p>
        </p:txBody>
      </p:sp>
      <p:sp>
        <p:nvSpPr>
          <p:cNvPr id="9" name="Rectangle 8"/>
          <p:cNvSpPr/>
          <p:nvPr/>
        </p:nvSpPr>
        <p:spPr>
          <a:xfrm>
            <a:off x="318727" y="3087538"/>
            <a:ext cx="867163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Memorial com significado espiritual. 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Confissão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sem pecado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Espiritualidade (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comunhão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Apelo</a:t>
            </a:r>
          </a:p>
        </p:txBody>
      </p:sp>
    </p:spTree>
    <p:extLst>
      <p:ext uri="{BB962C8B-B14F-4D97-AF65-F5344CB8AC3E}">
        <p14:creationId xmlns:p14="http://schemas.microsoft.com/office/powerpoint/2010/main" val="1101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4 – Resumo de posicionamentos em relação aos elementos.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9512" y="2548642"/>
            <a:ext cx="9002801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Transubstanciação (corpo literal de Cristo).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Consubstanciação (contém o corpo de Cristo).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>
                <a:solidFill>
                  <a:prstClr val="black"/>
                </a:solidFill>
              </a:rPr>
              <a:t>Memorial (lembrança).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>
                <a:solidFill>
                  <a:prstClr val="black"/>
                </a:solidFill>
              </a:rPr>
              <a:t>Presença espiritual (</a:t>
            </a:r>
            <a:r>
              <a:rPr lang="pt-BR" sz="2900" dirty="0">
                <a:solidFill>
                  <a:prstClr val="black"/>
                </a:solidFill>
              </a:rPr>
              <a:t>cristo presente virtualemente</a:t>
            </a:r>
            <a:r>
              <a:rPr lang="pt-BR" sz="3400" dirty="0">
                <a:solidFill>
                  <a:prstClr val="black"/>
                </a:solidFill>
              </a:rPr>
              <a:t>)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pt-BR" sz="3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4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5 – Dois fatores importantes sobre 1Co11.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9512" y="2548642"/>
            <a:ext cx="90028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Ceia no culto da semana ou reunião maior?</a:t>
            </a:r>
          </a:p>
        </p:txBody>
      </p:sp>
      <p:sp>
        <p:nvSpPr>
          <p:cNvPr id="2" name="Rectangle 1"/>
          <p:cNvSpPr/>
          <p:nvPr/>
        </p:nvSpPr>
        <p:spPr>
          <a:xfrm>
            <a:off x="467544" y="3414479"/>
            <a:ext cx="83164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21 - Porque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, ao comerdes, cada um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toma, antecipadamente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, a sua própria ceia; e há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quem tenha fome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, ao passo que há também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quem se embriague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931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5 – Dois fatores importantes sobre 1Co11.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9512" y="2548642"/>
            <a:ext cx="90028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Ceia no culto da semana ou reunião maior?</a:t>
            </a:r>
          </a:p>
        </p:txBody>
      </p:sp>
      <p:sp>
        <p:nvSpPr>
          <p:cNvPr id="2" name="Rectangle 1"/>
          <p:cNvSpPr/>
          <p:nvPr/>
        </p:nvSpPr>
        <p:spPr>
          <a:xfrm>
            <a:off x="467544" y="3414479"/>
            <a:ext cx="83164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22  Não tendes, porventura,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casas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 onde comer e beber? </a:t>
            </a:r>
          </a:p>
        </p:txBody>
      </p:sp>
    </p:spTree>
    <p:extLst>
      <p:ext uri="{BB962C8B-B14F-4D97-AF65-F5344CB8AC3E}">
        <p14:creationId xmlns:p14="http://schemas.microsoft.com/office/powerpoint/2010/main" val="328861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5 – Dois fatores importantes sobre 1Co11.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9512" y="2548642"/>
            <a:ext cx="90028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Ceia no culto da semana ou reunião maior?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7711" y="3101479"/>
            <a:ext cx="90028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O que é citado no exemplo?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3789040"/>
            <a:ext cx="85689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23 </a:t>
            </a:r>
            <a:r>
              <a:rPr lang="pt-BR" sz="35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..que 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o Senhor Jesus,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na noite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 em que foi traído,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tomou o pão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1352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5 – Dois fatores importantes sobre 1Co11.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9512" y="2548642"/>
            <a:ext cx="90028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Ceia no culto da semana ou reunião maior?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7711" y="3101479"/>
            <a:ext cx="90028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O que é citado no exemplo?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3789040"/>
            <a:ext cx="85689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23 </a:t>
            </a:r>
            <a:r>
              <a:rPr lang="pt-BR" sz="35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..que 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o Senhor Jesus,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na noite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 em que foi traído,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tomou o pão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4470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72361" y="1196752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5 – Dois fatores importantes sobre 1Co11.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4735" y="424986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 </a:t>
            </a:r>
            <a:r>
              <a:rPr lang="pt-BR" sz="3500" dirty="0" smtClean="0">
                <a:latin typeface="Arial Rounded MT Bold" panose="020F0704030504030204" pitchFamily="34" charset="0"/>
              </a:rPr>
              <a:t>Ceia do Senhor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9512" y="2548642"/>
            <a:ext cx="90028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Ceia no culto da semana ou reunião maior?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7711" y="3101479"/>
            <a:ext cx="90028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t-BR" sz="3400" dirty="0" smtClean="0">
                <a:solidFill>
                  <a:prstClr val="black"/>
                </a:solidFill>
              </a:rPr>
              <a:t>O que é citado no exemplo?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3789040"/>
            <a:ext cx="85689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23 </a:t>
            </a:r>
            <a:r>
              <a:rPr lang="pt-BR" sz="35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..que 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o Senhor Jesus,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na noite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 em que foi traído, </a:t>
            </a:r>
            <a:r>
              <a:rPr lang="pt-BR" sz="35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tomou o pão</a:t>
            </a:r>
            <a:r>
              <a:rPr lang="pt-BR" sz="35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3220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754" y="4465863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4734" y="1192158"/>
            <a:ext cx="8637815" cy="3945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</a:t>
            </a: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pessah é um ritual de celebração em mémoria de Cristo. </a:t>
            </a: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meio deste ritual anúnciamos que ele é o nosso libertador, justificador, redentor e que retornará para dar um reino em sua presença.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ceia do senhor é um resumo dos elementos do pessach, onde o pão sem fermento representa o Corpo imáculado de Cristo e o cálice representa seu sangue, que nos deu a redenção. </a:t>
            </a:r>
            <a:endParaRPr lang="pt-BR" sz="2800" b="1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022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1987</Words>
  <Application>Microsoft Office PowerPoint</Application>
  <PresentationFormat>On-screen Show (4:3)</PresentationFormat>
  <Paragraphs>322</Paragraphs>
  <Slides>52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3" baseType="lpstr">
      <vt:lpstr>Andalus</vt:lpstr>
      <vt:lpstr>Arial</vt:lpstr>
      <vt:lpstr>Arial Rounded MT Bold</vt:lpstr>
      <vt:lpstr>Calibri</vt:lpstr>
      <vt:lpstr>Calibri Light</vt:lpstr>
      <vt:lpstr>Hebrew</vt:lpstr>
      <vt:lpstr>Times New Roman</vt:lpstr>
      <vt:lpstr>Wingdings</vt:lpstr>
      <vt:lpstr>Tema do Office</vt:lpstr>
      <vt:lpstr>Office Theme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Paulo Henrique Tavares</dc:creator>
  <cp:lastModifiedBy>Paulo Tavares</cp:lastModifiedBy>
  <cp:revision>41</cp:revision>
  <dcterms:created xsi:type="dcterms:W3CDTF">2012-04-06T13:29:09Z</dcterms:created>
  <dcterms:modified xsi:type="dcterms:W3CDTF">2015-09-20T10:32:24Z</dcterms:modified>
</cp:coreProperties>
</file>